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8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  <p:cmAuthor id="1" name="Brain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66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89570" autoAdjust="0"/>
  </p:normalViewPr>
  <p:slideViewPr>
    <p:cSldViewPr>
      <p:cViewPr>
        <p:scale>
          <a:sx n="66" d="100"/>
          <a:sy n="66" d="100"/>
        </p:scale>
        <p:origin x="1032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32598E6-6A67-4BA3-821E-CDC61388373D}" type="slidenum">
              <a:rPr lang="nl-B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718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US" sz="1200" b="0" strike="noStrike" spc="-1" noProof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Connectivity analysis is</a:t>
            </a:r>
            <a:r>
              <a:rPr lang="en-US" sz="1200" b="0" strike="noStrike" spc="-1" baseline="0" noProof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included </a:t>
            </a:r>
            <a:r>
              <a:rPr lang="en-US" sz="1200" b="0" strike="noStrike" spc="-1" noProof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v2.0.</a:t>
            </a:r>
            <a:endParaRPr lang="en-US" sz="2000" b="0" strike="noStrike" spc="-1" noProof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noProof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2A33A12-ADD3-4DC6-BD95-1B15339391EF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para.combine_ROI</a:t>
            </a:r>
            <a:r>
              <a:rPr lang="en-US" baseline="0" noProof="0" dirty="0" smtClean="0"/>
              <a:t> is adaptable in the code (</a:t>
            </a:r>
            <a:r>
              <a:rPr lang="en-US" baseline="0" noProof="0" dirty="0" err="1" smtClean="0"/>
              <a:t>rsHRF.m</a:t>
            </a:r>
            <a:r>
              <a:rPr lang="en-US" baseline="0" noProof="0" dirty="0" smtClean="0"/>
              <a:t> (line 6) &gt; edit </a:t>
            </a:r>
            <a:r>
              <a:rPr lang="en-US" baseline="0" noProof="0" dirty="0" err="1" smtClean="0"/>
              <a:t>wgr_rsHRF_global_para</a:t>
            </a:r>
            <a:r>
              <a:rPr lang="en-US" baseline="0" noProof="0" dirty="0" smtClean="0"/>
              <a:t>)</a:t>
            </a:r>
            <a:endParaRPr lang="en-US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747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Demo results (</a:t>
            </a:r>
            <a:r>
              <a:rPr lang="nl-BE" sz="1200" b="1" spc="-1" dirty="0" smtClean="0">
                <a:latin typeface="Calibri"/>
              </a:rPr>
              <a:t>Connectivity analysis</a:t>
            </a:r>
            <a:r>
              <a:rPr lang="en-US" noProof="0" dirty="0" smtClean="0"/>
              <a:t>) are illustrated for both </a:t>
            </a:r>
            <a:r>
              <a:rPr lang="en-US" baseline="0" noProof="0" dirty="0" smtClean="0"/>
              <a:t>Seed to voxels and ROI to ROI</a:t>
            </a:r>
            <a:r>
              <a:rPr lang="en-US" noProof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nl-BE" noProof="0" dirty="0" smtClean="0"/>
              <a:t>Seed to </a:t>
            </a:r>
            <a:r>
              <a:rPr lang="nl-BE" noProof="0" dirty="0" err="1" smtClean="0"/>
              <a:t>voxels</a:t>
            </a:r>
            <a:r>
              <a:rPr lang="nl-BE" noProof="0" dirty="0" smtClean="0"/>
              <a:t>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lang="nl-BE" sz="12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vox_deconv_</a:t>
            </a:r>
            <a:r>
              <a:rPr lang="nl-BE" sz="1200" b="1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seed_FC_GC</a:t>
            </a:r>
            <a:r>
              <a:rPr lang="nl-BE" sz="12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_smooth_job.mat</a:t>
            </a:r>
            <a:r>
              <a:rPr lang="nl-BE" sz="12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(</a:t>
            </a:r>
            <a:r>
              <a:rPr lang="nl-BE" sz="12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include</a:t>
            </a:r>
            <a:r>
              <a:rPr lang="nl-BE" sz="12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</a:t>
            </a:r>
            <a:r>
              <a:rPr lang="nl-BE" sz="12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smoothing</a:t>
            </a:r>
            <a:r>
              <a:rPr lang="nl-BE" sz="12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) </a:t>
            </a:r>
            <a:r>
              <a:rPr lang="en-US" sz="1200" b="0" strike="noStrike" spc="-1" baseline="0" dirty="0" smtClean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sym typeface="Wingdings" panose="05000000000000000000" pitchFamily="2" charset="2"/>
              </a:rPr>
              <a:t> the example that is demonstrated on the slide above</a:t>
            </a:r>
            <a:endParaRPr lang="nl-BE" sz="1200" b="0" strike="noStrike" spc="-1" dirty="0" smtClean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lang="nl-BE" sz="12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vox_deconv_</a:t>
            </a:r>
            <a:r>
              <a:rPr lang="nl-BE" sz="1200" b="1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seed_FC_GC</a:t>
            </a:r>
            <a:r>
              <a:rPr lang="nl-BE" sz="12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_job.mat</a:t>
            </a:r>
            <a:endParaRPr lang="en-US" noProof="0" dirty="0" smtClean="0"/>
          </a:p>
          <a:p>
            <a:endParaRPr lang="nl-B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 err="1" smtClean="0"/>
              <a:t>Remark</a:t>
            </a:r>
            <a:r>
              <a:rPr lang="nl-BE" baseline="0" dirty="0" smtClean="0"/>
              <a:t>: </a:t>
            </a:r>
            <a:r>
              <a:rPr lang="nl-BE" sz="1200" baseline="0" dirty="0" smtClean="0">
                <a:solidFill>
                  <a:srgbClr val="FFFF00"/>
                </a:solidFill>
              </a:rPr>
              <a:t>Seed to </a:t>
            </a:r>
            <a:r>
              <a:rPr lang="nl-BE" sz="1200" baseline="0" dirty="0" err="1" smtClean="0">
                <a:solidFill>
                  <a:srgbClr val="FFFF00"/>
                </a:solidFill>
              </a:rPr>
              <a:t>voxels</a:t>
            </a:r>
            <a:r>
              <a:rPr lang="nl-BE" sz="1200" baseline="0" dirty="0" smtClean="0">
                <a:solidFill>
                  <a:srgbClr val="FFFF00"/>
                </a:solidFill>
              </a:rPr>
              <a:t> (</a:t>
            </a:r>
            <a:r>
              <a:rPr lang="nl-BE" sz="1200" u="sng" baseline="0" dirty="0" smtClean="0">
                <a:solidFill>
                  <a:srgbClr val="FFFF00"/>
                </a:solidFill>
              </a:rPr>
              <a:t>whole_brain.nii</a:t>
            </a:r>
            <a:r>
              <a:rPr lang="nl-BE" sz="1200" baseline="0" dirty="0" smtClean="0">
                <a:solidFill>
                  <a:srgbClr val="FFFF00"/>
                </a:solidFill>
              </a:rPr>
              <a:t>); cf. open …results.txt</a:t>
            </a:r>
            <a:endParaRPr lang="nl-BE" baseline="0" dirty="0" smtClean="0"/>
          </a:p>
          <a:p>
            <a:r>
              <a:rPr lang="nl-BE" b="1" baseline="0" dirty="0" smtClean="0"/>
              <a:t>FC:</a:t>
            </a:r>
            <a:r>
              <a:rPr lang="nl-BE" baseline="0" dirty="0" smtClean="0"/>
              <a:t> </a:t>
            </a:r>
            <a:r>
              <a:rPr lang="nl-BE" baseline="0" dirty="0" err="1" smtClean="0"/>
              <a:t>If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the</a:t>
            </a:r>
            <a:r>
              <a:rPr lang="nl-BE" baseline="0" dirty="0" smtClean="0"/>
              <a:t> user </a:t>
            </a:r>
            <a:r>
              <a:rPr lang="nl-BE" baseline="0" dirty="0" err="1" smtClean="0"/>
              <a:t>selects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deconvolution</a:t>
            </a:r>
            <a:r>
              <a:rPr lang="nl-BE" baseline="0" dirty="0" smtClean="0"/>
              <a:t> </a:t>
            </a:r>
            <a:r>
              <a:rPr lang="nl-BE" u="sng" baseline="0" dirty="0" err="1" smtClean="0"/>
              <a:t>with</a:t>
            </a:r>
            <a:r>
              <a:rPr lang="nl-BE" u="sng" baseline="0" dirty="0" smtClean="0"/>
              <a:t> </a:t>
            </a:r>
            <a:r>
              <a:rPr lang="nl-BE" u="sng" baseline="0" dirty="0" err="1" smtClean="0"/>
              <a:t>outlier</a:t>
            </a:r>
            <a:r>
              <a:rPr lang="nl-BE" u="sng" baseline="0" dirty="0" smtClean="0"/>
              <a:t> </a:t>
            </a:r>
            <a:r>
              <a:rPr lang="nl-BE" u="sng" baseline="0" dirty="0" err="1" smtClean="0"/>
              <a:t>removal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then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the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connectivity</a:t>
            </a:r>
            <a:r>
              <a:rPr lang="nl-BE" baseline="0" dirty="0" smtClean="0"/>
              <a:t> analysis </a:t>
            </a:r>
            <a:r>
              <a:rPr lang="nl-BE" baseline="0" dirty="0" err="1" smtClean="0"/>
              <a:t>will</a:t>
            </a:r>
            <a:r>
              <a:rPr lang="nl-BE" baseline="0" dirty="0" smtClean="0"/>
              <a:t> </a:t>
            </a:r>
            <a:r>
              <a:rPr lang="nl-BE" baseline="0" dirty="0" err="1" smtClean="0"/>
              <a:t>include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those</a:t>
            </a:r>
            <a:r>
              <a:rPr lang="nl-BE" baseline="0" dirty="0" smtClean="0"/>
              <a:t> data:</a:t>
            </a:r>
          </a:p>
          <a:p>
            <a:pPr marL="171450" indent="-171450">
              <a:buFontTx/>
              <a:buChar char="-"/>
            </a:pPr>
            <a:r>
              <a:rPr lang="nl-BE" baseline="0" dirty="0" err="1" smtClean="0"/>
              <a:t>with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and</a:t>
            </a:r>
            <a:r>
              <a:rPr lang="nl-BE" baseline="0" dirty="0" smtClean="0"/>
              <a:t> without </a:t>
            </a:r>
            <a:r>
              <a:rPr lang="nl-BE" baseline="0" dirty="0" err="1" smtClean="0"/>
              <a:t>deconvolution</a:t>
            </a:r>
            <a:endParaRPr lang="nl-BE" baseline="0" dirty="0" smtClean="0"/>
          </a:p>
          <a:p>
            <a:pPr marL="171450" indent="-171450">
              <a:buFontTx/>
              <a:buChar char="-"/>
            </a:pPr>
            <a:r>
              <a:rPr lang="nl-BE" baseline="0" dirty="0" err="1" smtClean="0"/>
              <a:t>with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and</a:t>
            </a:r>
            <a:r>
              <a:rPr lang="nl-BE" baseline="0" dirty="0" smtClean="0"/>
              <a:t> without Olrm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2141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atlas (ROI 3) </a:t>
            </a:r>
            <a:r>
              <a:rPr lang="nl-BE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consists</a:t>
            </a:r>
            <a:r>
              <a:rPr lang="nl-BE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7 </a:t>
            </a:r>
            <a:r>
              <a:rPr lang="nl-BE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networks</a:t>
            </a:r>
            <a:r>
              <a:rPr lang="nl-BE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/(sub)</a:t>
            </a:r>
            <a:r>
              <a:rPr lang="nl-BE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ROIs</a:t>
            </a:r>
            <a:r>
              <a:rPr lang="nl-BE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98E8343-748D-4192-AFF4-9F3100290742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noProof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results are available</a:t>
            </a:r>
            <a:r>
              <a:rPr lang="en-US" sz="2000" b="0" strike="noStrike" spc="-1" baseline="0" noProof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ROI 1.</a:t>
            </a:r>
          </a:p>
          <a:p>
            <a:endParaRPr lang="nl-BE" sz="2000" b="0" strike="noStrike" spc="-1" baseline="0" noProof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nl-BE" sz="2000" baseline="0" dirty="0" err="1" smtClean="0"/>
              <a:t>Remark</a:t>
            </a:r>
            <a:r>
              <a:rPr lang="nl-BE" sz="2000" baseline="0" dirty="0" smtClean="0"/>
              <a:t> 1: </a:t>
            </a:r>
            <a:r>
              <a:rPr lang="nl-BE" sz="2000" baseline="0" dirty="0" smtClean="0">
                <a:solidFill>
                  <a:srgbClr val="FFFF00"/>
                </a:solidFill>
              </a:rPr>
              <a:t>Seed to </a:t>
            </a:r>
            <a:r>
              <a:rPr lang="nl-BE" sz="2000" baseline="0" dirty="0" err="1" smtClean="0">
                <a:solidFill>
                  <a:srgbClr val="FFFF00"/>
                </a:solidFill>
              </a:rPr>
              <a:t>voxels</a:t>
            </a:r>
            <a:r>
              <a:rPr lang="nl-BE" sz="2000" baseline="0" dirty="0" smtClean="0">
                <a:solidFill>
                  <a:srgbClr val="FFFF00"/>
                </a:solidFill>
              </a:rPr>
              <a:t> (</a:t>
            </a:r>
            <a:r>
              <a:rPr lang="nl-BE" sz="2000" u="sng" baseline="0" dirty="0" smtClean="0">
                <a:solidFill>
                  <a:srgbClr val="FFFF00"/>
                </a:solidFill>
              </a:rPr>
              <a:t>whole_brain.nii</a:t>
            </a:r>
            <a:r>
              <a:rPr lang="nl-BE" sz="2000" baseline="0" dirty="0" smtClean="0">
                <a:solidFill>
                  <a:srgbClr val="FFFF00"/>
                </a:solidFill>
              </a:rPr>
              <a:t>); cf. open …results.txt</a:t>
            </a:r>
          </a:p>
          <a:p>
            <a:r>
              <a:rPr lang="nl-BE" sz="2000" b="1" baseline="0" dirty="0" smtClean="0"/>
              <a:t>EC:</a:t>
            </a:r>
            <a:r>
              <a:rPr lang="nl-BE" sz="2000" baseline="0" dirty="0" smtClean="0"/>
              <a:t> </a:t>
            </a:r>
            <a:r>
              <a:rPr lang="nl-BE" sz="2000" baseline="0" dirty="0" err="1" smtClean="0"/>
              <a:t>If</a:t>
            </a:r>
            <a:r>
              <a:rPr lang="nl-BE" sz="2000" baseline="0" dirty="0" smtClean="0"/>
              <a:t> </a:t>
            </a:r>
            <a:r>
              <a:rPr lang="nl-BE" sz="2000" baseline="0" dirty="0" err="1" smtClean="0"/>
              <a:t>the</a:t>
            </a:r>
            <a:r>
              <a:rPr lang="nl-BE" sz="2000" baseline="0" dirty="0" smtClean="0"/>
              <a:t> user </a:t>
            </a:r>
            <a:r>
              <a:rPr lang="nl-BE" sz="2000" baseline="0" dirty="0" err="1" smtClean="0"/>
              <a:t>selects</a:t>
            </a:r>
            <a:r>
              <a:rPr lang="nl-BE" sz="2000" baseline="0" dirty="0" smtClean="0"/>
              <a:t> </a:t>
            </a:r>
            <a:r>
              <a:rPr lang="nl-BE" sz="2000" baseline="0" dirty="0" err="1" smtClean="0"/>
              <a:t>deconvolution</a:t>
            </a:r>
            <a:r>
              <a:rPr lang="nl-BE" sz="2000" baseline="0" dirty="0" smtClean="0"/>
              <a:t> </a:t>
            </a:r>
            <a:r>
              <a:rPr lang="nl-BE" sz="2000" u="sng" baseline="0" dirty="0" err="1" smtClean="0"/>
              <a:t>with</a:t>
            </a:r>
            <a:r>
              <a:rPr lang="nl-BE" sz="2000" u="sng" baseline="0" dirty="0" smtClean="0"/>
              <a:t> </a:t>
            </a:r>
            <a:r>
              <a:rPr lang="nl-BE" sz="2000" u="sng" baseline="0" dirty="0" err="1" smtClean="0"/>
              <a:t>outlier</a:t>
            </a:r>
            <a:r>
              <a:rPr lang="nl-BE" sz="2000" u="sng" baseline="0" dirty="0" smtClean="0"/>
              <a:t> </a:t>
            </a:r>
            <a:r>
              <a:rPr lang="nl-BE" sz="2000" u="sng" baseline="0" dirty="0" err="1" smtClean="0"/>
              <a:t>removal</a:t>
            </a:r>
            <a:r>
              <a:rPr lang="nl-BE" sz="2000" baseline="0" dirty="0" smtClean="0"/>
              <a:t>, </a:t>
            </a:r>
            <a:r>
              <a:rPr lang="nl-BE" sz="2000" baseline="0" dirty="0" err="1" smtClean="0"/>
              <a:t>then</a:t>
            </a:r>
            <a:r>
              <a:rPr lang="nl-BE" sz="2000" baseline="0" dirty="0" smtClean="0"/>
              <a:t> </a:t>
            </a:r>
            <a:r>
              <a:rPr lang="nl-BE" sz="2000" baseline="0" dirty="0" err="1" smtClean="0"/>
              <a:t>the</a:t>
            </a:r>
            <a:r>
              <a:rPr lang="nl-BE" sz="2000" baseline="0" dirty="0" smtClean="0"/>
              <a:t> </a:t>
            </a:r>
            <a:r>
              <a:rPr lang="nl-BE" sz="2000" baseline="0" dirty="0" err="1" smtClean="0"/>
              <a:t>connectivity</a:t>
            </a:r>
            <a:r>
              <a:rPr lang="nl-BE" sz="2000" baseline="0" dirty="0" smtClean="0"/>
              <a:t> analysis </a:t>
            </a:r>
            <a:r>
              <a:rPr lang="nl-BE" sz="2000" baseline="0" dirty="0" err="1" smtClean="0"/>
              <a:t>will</a:t>
            </a:r>
            <a:r>
              <a:rPr lang="nl-BE" sz="2000" baseline="0" dirty="0" smtClean="0"/>
              <a:t> </a:t>
            </a:r>
            <a:r>
              <a:rPr lang="nl-BE" sz="2000" baseline="0" dirty="0" err="1" smtClean="0"/>
              <a:t>include</a:t>
            </a:r>
            <a:r>
              <a:rPr lang="nl-BE" sz="2000" baseline="0" dirty="0" smtClean="0"/>
              <a:t> </a:t>
            </a:r>
            <a:r>
              <a:rPr lang="nl-BE" sz="2000" baseline="0" dirty="0" err="1" smtClean="0"/>
              <a:t>those</a:t>
            </a:r>
            <a:r>
              <a:rPr lang="nl-BE" sz="2000" baseline="0" dirty="0" smtClean="0"/>
              <a:t> data:</a:t>
            </a:r>
          </a:p>
          <a:p>
            <a:pPr marL="171450" indent="-171450">
              <a:buFontTx/>
              <a:buChar char="-"/>
            </a:pPr>
            <a:r>
              <a:rPr lang="nl-BE" sz="2000" b="1" u="sng" baseline="0" dirty="0" err="1" smtClean="0"/>
              <a:t>with</a:t>
            </a:r>
            <a:r>
              <a:rPr lang="nl-BE" sz="2000" baseline="0" dirty="0" smtClean="0"/>
              <a:t> </a:t>
            </a:r>
            <a:r>
              <a:rPr lang="nl-BE" sz="2000" baseline="0" dirty="0" err="1" smtClean="0"/>
              <a:t>deconvolution</a:t>
            </a:r>
            <a:endParaRPr lang="nl-BE" sz="2000" baseline="0" dirty="0" smtClean="0"/>
          </a:p>
          <a:p>
            <a:pPr marL="171450" indent="-171450">
              <a:buFontTx/>
              <a:buChar char="-"/>
            </a:pPr>
            <a:r>
              <a:rPr lang="nl-BE" sz="2000" baseline="0" dirty="0" err="1" smtClean="0"/>
              <a:t>with</a:t>
            </a:r>
            <a:r>
              <a:rPr lang="nl-BE" sz="2000" baseline="0" dirty="0" smtClean="0"/>
              <a:t> </a:t>
            </a:r>
            <a:r>
              <a:rPr lang="nl-BE" sz="2000" baseline="0" dirty="0" err="1" smtClean="0"/>
              <a:t>and</a:t>
            </a:r>
            <a:r>
              <a:rPr lang="nl-BE" sz="2000" baseline="0" dirty="0" smtClean="0"/>
              <a:t> without Olrm</a:t>
            </a:r>
            <a:endParaRPr lang="en-US" sz="2000" dirty="0" smtClean="0"/>
          </a:p>
        </p:txBody>
      </p:sp>
      <p:sp>
        <p:nvSpPr>
          <p:cNvPr id="32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1D01798-76DF-49E6-902B-3B910F297F9D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AD436FB-8F0F-4D1E-89F7-FB16CFD90E69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aseline="0" dirty="0" err="1" smtClean="0"/>
              <a:t>Remark</a:t>
            </a:r>
            <a:r>
              <a:rPr lang="nl-BE" sz="1200" baseline="0" dirty="0" smtClean="0"/>
              <a:t> 1: </a:t>
            </a:r>
            <a:r>
              <a:rPr lang="nl-BE" sz="1200" baseline="0" dirty="0" smtClean="0">
                <a:solidFill>
                  <a:srgbClr val="FFFF00"/>
                </a:solidFill>
              </a:rPr>
              <a:t>ROI-to-ROI; </a:t>
            </a:r>
            <a:r>
              <a:rPr lang="nl-BE" sz="1200" u="sng" baseline="0" dirty="0" smtClean="0">
                <a:solidFill>
                  <a:srgbClr val="FFFF00"/>
                </a:solidFill>
              </a:rPr>
              <a:t>NOT whole_brain.nii</a:t>
            </a:r>
            <a:r>
              <a:rPr lang="nl-BE" sz="1200" baseline="0" dirty="0" smtClean="0">
                <a:solidFill>
                  <a:srgbClr val="FFFF00"/>
                </a:solidFill>
              </a:rPr>
              <a:t>, </a:t>
            </a:r>
            <a:r>
              <a:rPr lang="nl-BE" sz="1200" baseline="0" dirty="0" err="1" smtClean="0">
                <a:solidFill>
                  <a:schemeClr val="tx1"/>
                </a:solidFill>
              </a:rPr>
              <a:t>so</a:t>
            </a:r>
            <a:r>
              <a:rPr lang="nl-BE" sz="1200" baseline="0" dirty="0" smtClean="0">
                <a:solidFill>
                  <a:schemeClr val="tx1"/>
                </a:solidFill>
              </a:rPr>
              <a:t> </a:t>
            </a:r>
            <a:r>
              <a:rPr lang="nl-BE" sz="1200" u="sng" baseline="0" dirty="0" smtClean="0">
                <a:solidFill>
                  <a:schemeClr val="tx1"/>
                </a:solidFill>
              </a:rPr>
              <a:t>n</a:t>
            </a:r>
            <a:r>
              <a:rPr lang="nl-BE" u="sng" dirty="0" smtClean="0"/>
              <a:t>o </a:t>
            </a:r>
            <a:r>
              <a:rPr lang="nl-BE" u="sng" dirty="0" err="1" smtClean="0"/>
              <a:t>outlier</a:t>
            </a:r>
            <a:r>
              <a:rPr lang="nl-BE" u="sng" dirty="0" smtClean="0"/>
              <a:t> </a:t>
            </a:r>
            <a:r>
              <a:rPr lang="nl-BE" u="sng" dirty="0" err="1" smtClean="0"/>
              <a:t>removal</a:t>
            </a:r>
            <a:r>
              <a:rPr lang="nl-BE" u="sng" dirty="0" smtClean="0"/>
              <a:t> </a:t>
            </a:r>
            <a:r>
              <a:rPr lang="nl-BE" u="none" dirty="0" smtClean="0"/>
              <a:t>(</a:t>
            </a:r>
            <a:r>
              <a:rPr lang="nl-BE" u="none" dirty="0" err="1" smtClean="0"/>
              <a:t>when</a:t>
            </a:r>
            <a:r>
              <a:rPr lang="nl-BE" u="none" dirty="0" smtClean="0"/>
              <a:t> </a:t>
            </a:r>
            <a:r>
              <a:rPr lang="nl-BE" u="none" dirty="0" err="1" smtClean="0"/>
              <a:t>deconvolution</a:t>
            </a:r>
            <a:r>
              <a:rPr lang="nl-BE" u="none" dirty="0" smtClean="0"/>
              <a:t> is </a:t>
            </a:r>
            <a:r>
              <a:rPr lang="nl-BE" u="none" dirty="0" err="1" smtClean="0"/>
              <a:t>selected</a:t>
            </a:r>
            <a:r>
              <a:rPr lang="nl-BE" u="none" dirty="0" smtClean="0"/>
              <a:t>)</a:t>
            </a:r>
            <a:r>
              <a:rPr lang="nl-BE" sz="1200" baseline="0" dirty="0" smtClean="0">
                <a:solidFill>
                  <a:srgbClr val="FFFF00"/>
                </a:solidFill>
              </a:rPr>
              <a:t>; cf. open …results.txt</a:t>
            </a:r>
            <a:r>
              <a:rPr lang="nl-BE" u="none" dirty="0" smtClean="0"/>
              <a:t>.</a:t>
            </a:r>
            <a:r>
              <a:rPr lang="nl-BE" u="none" baseline="0" dirty="0" smtClean="0"/>
              <a:t> </a:t>
            </a:r>
            <a:r>
              <a:rPr lang="nl-BE" baseline="0" dirty="0" smtClean="0"/>
              <a:t> </a:t>
            </a:r>
            <a:endParaRPr lang="nl-BE" sz="1200" baseline="0" dirty="0" smtClean="0">
              <a:solidFill>
                <a:srgbClr val="FFFF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 err="1" smtClean="0">
                <a:solidFill>
                  <a:srgbClr val="FF0000"/>
                </a:solidFill>
              </a:rPr>
              <a:t>Remark</a:t>
            </a:r>
            <a:r>
              <a:rPr lang="nl-BE" baseline="0" dirty="0" smtClean="0">
                <a:solidFill>
                  <a:srgbClr val="FF0000"/>
                </a:solidFill>
              </a:rPr>
              <a:t> 2</a:t>
            </a:r>
            <a:r>
              <a:rPr lang="nl-BE" baseline="0" dirty="0" smtClean="0"/>
              <a:t>: </a:t>
            </a:r>
            <a:r>
              <a:rPr lang="nl-BE" baseline="0" dirty="0" err="1" smtClean="0"/>
              <a:t>seed_num</a:t>
            </a:r>
            <a:r>
              <a:rPr lang="nl-BE" baseline="0" dirty="0" smtClean="0"/>
              <a:t> is </a:t>
            </a:r>
            <a:r>
              <a:rPr lang="nl-BE" baseline="0" dirty="0" err="1" smtClean="0"/>
              <a:t>for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seed-based</a:t>
            </a:r>
            <a:r>
              <a:rPr lang="nl-BE" baseline="0" dirty="0" smtClean="0"/>
              <a:t> analysis, </a:t>
            </a:r>
            <a:r>
              <a:rPr lang="nl-BE" baseline="0" dirty="0" err="1" smtClean="0"/>
              <a:t>for</a:t>
            </a:r>
            <a:r>
              <a:rPr lang="nl-BE" baseline="0" dirty="0" smtClean="0"/>
              <a:t> ROI-to-ROI analysis: </a:t>
            </a:r>
            <a:r>
              <a:rPr lang="nl-BE" baseline="0" dirty="0" err="1" smtClean="0"/>
              <a:t>seed_num</a:t>
            </a:r>
            <a:r>
              <a:rPr lang="nl-BE" baseline="0" dirty="0" smtClean="0"/>
              <a:t>=0. 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25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1613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000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nvar</a:t>
            </a:r>
            <a:r>
              <a:rPr lang="nl-BE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</a:t>
            </a:r>
            <a:r>
              <a:rPr lang="nl-BE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</a:t>
            </a:r>
            <a:r>
              <a:rPr lang="nl-BE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nl-BE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voxels</a:t>
            </a:r>
            <a:endParaRPr lang="nl-BE" sz="2000" b="0" strike="noStrike" spc="-1" baseline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nl-BE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nobs</a:t>
            </a:r>
            <a:r>
              <a:rPr lang="nl-BE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</a:t>
            </a:r>
            <a:r>
              <a:rPr lang="nl-BE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</a:t>
            </a:r>
            <a:r>
              <a:rPr lang="nl-BE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time points</a:t>
            </a:r>
          </a:p>
          <a:p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A333FE0-3E00-4B8F-B7E6-499106D3AB6D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27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改图片</a:t>
            </a:r>
            <a:endParaRPr lang="nl-B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706749-ACE7-4232-8A90-1874BFE11F67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改</a:t>
            </a:r>
          </a:p>
        </p:txBody>
      </p:sp>
      <p:sp>
        <p:nvSpPr>
          <p:cNvPr id="31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251E927-92D2-42F6-8A34-93B68CC82856}" type="slidenum">
              <a:rPr lang="nl-B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Three cases: 1) Voxel-wise, 2) Signal-wise,</a:t>
            </a:r>
            <a:r>
              <a:rPr lang="nl-BE" baseline="0" dirty="0" smtClean="0"/>
              <a:t> 3) ROI-</a:t>
            </a:r>
            <a:r>
              <a:rPr lang="nl-BE" baseline="0" dirty="0" err="1" smtClean="0"/>
              <a:t>wise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405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Demo jobs are only illustrated for the ‘voxel-wise’ case.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5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25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job1</a:t>
            </a:r>
            <a:r>
              <a:rPr lang="en-US" sz="25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.mat: no image covariates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0" strike="noStrike" spc="-1" noProof="0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Remark: if you select the first volume/frame of a 4D </a:t>
            </a:r>
            <a:r>
              <a:rPr lang="en-US" sz="2500" b="0" strike="noStrike" spc="-1" noProof="0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NifTI</a:t>
            </a:r>
            <a:r>
              <a:rPr lang="en-US" sz="2500" b="0" strike="noStrike" spc="-1" baseline="0" noProof="0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file, all volumes from that file will be expanded. </a:t>
            </a:r>
            <a:endParaRPr lang="en-US" sz="1800" b="0" strike="noStrike" spc="-1" noProof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317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noProof="0" dirty="0" smtClean="0"/>
              <a:t>- </a:t>
            </a:r>
            <a:r>
              <a:rPr lang="en-US" sz="25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25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job2</a:t>
            </a:r>
            <a:r>
              <a:rPr lang="en-US" sz="25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.mat: image covariates (WM, CSF)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noProof="0" dirty="0" smtClean="0"/>
              <a:t>- </a:t>
            </a:r>
            <a:r>
              <a:rPr lang="en-US" sz="18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18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job3</a:t>
            </a:r>
            <a:r>
              <a:rPr lang="en-US" sz="18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r>
              <a:rPr lang="en-US" sz="12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image covariates (WM, CSF, </a:t>
            </a:r>
            <a:r>
              <a:rPr lang="en-US" sz="12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brainmask</a:t>
            </a:r>
            <a:r>
              <a:rPr lang="en-US" sz="12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301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Demo results (</a:t>
            </a:r>
            <a:r>
              <a:rPr lang="en-US" sz="1200" b="1" spc="-1" dirty="0" smtClean="0">
                <a:latin typeface="Calibri"/>
              </a:rPr>
              <a:t>Resting</a:t>
            </a:r>
            <a:r>
              <a:rPr lang="nl-BE" sz="1200" b="1" spc="-1" dirty="0" smtClean="0">
                <a:latin typeface="Calibri"/>
              </a:rPr>
              <a:t>-state HRF </a:t>
            </a:r>
            <a:r>
              <a:rPr lang="en-US" sz="1200" b="1" spc="-1" dirty="0" smtClean="0">
                <a:latin typeface="Calibri"/>
              </a:rPr>
              <a:t>deconvolution</a:t>
            </a:r>
            <a:r>
              <a:rPr lang="en-US" noProof="0" dirty="0" smtClean="0"/>
              <a:t>) are illustrated for all three cases (voxel-wise, ROI-wise,</a:t>
            </a:r>
            <a:r>
              <a:rPr lang="en-US" baseline="0" noProof="0" dirty="0" smtClean="0"/>
              <a:t> ROI-signal)</a:t>
            </a:r>
            <a:r>
              <a:rPr lang="en-US" noProof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noProof="0" dirty="0" smtClean="0"/>
              <a:t>1.</a:t>
            </a:r>
            <a:r>
              <a:rPr lang="nl-BE" baseline="0" noProof="0" dirty="0" smtClean="0"/>
              <a:t> Voxel-wise:</a:t>
            </a:r>
            <a:r>
              <a:rPr lang="nl-BE" noProof="0" dirty="0" smtClean="0"/>
              <a:t> </a:t>
            </a:r>
            <a:r>
              <a:rPr lang="en-US" sz="25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vox_deconv_</a:t>
            </a:r>
            <a:r>
              <a:rPr lang="en-US" sz="25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job1</a:t>
            </a:r>
            <a:r>
              <a:rPr lang="en-US" sz="25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7863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2. ROI-</a:t>
            </a:r>
            <a:r>
              <a:rPr lang="nl-BE" dirty="0" err="1" smtClean="0"/>
              <a:t>wise</a:t>
            </a:r>
            <a:r>
              <a:rPr lang="nl-BE" dirty="0" smtClean="0"/>
              <a:t>: </a:t>
            </a:r>
            <a:r>
              <a:rPr lang="en-US" sz="1200" b="1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ROI</a:t>
            </a:r>
            <a:r>
              <a:rPr lang="en-US" sz="12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_deconv_job.mat</a:t>
            </a:r>
            <a:r>
              <a:rPr lang="en-US" sz="1200" b="0" strike="noStrike" spc="-1" baseline="0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(input = whole_brain.nii)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0" strike="noStrike" spc="-1" baseline="0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Remark</a:t>
            </a:r>
            <a:r>
              <a:rPr lang="nl-BE" sz="1200" b="0" strike="noStrike" spc="-1" baseline="0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: roinfo is present in </a:t>
            </a:r>
            <a:r>
              <a:rPr lang="en-US" sz="25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 </a:t>
            </a:r>
            <a:r>
              <a:rPr lang="nl-BE" sz="1200" b="0" strike="noStrike" spc="0" baseline="0" dirty="0" smtClean="0">
                <a:solidFill>
                  <a:schemeClr val="tx1"/>
                </a:solidFill>
                <a:uFillTx/>
                <a:latin typeface="+mn-lt"/>
                <a:ea typeface="+mn-ea"/>
              </a:rPr>
              <a:t> (cf. </a:t>
            </a:r>
            <a:r>
              <a:rPr lang="nl-BE" sz="1200" b="0" strike="noStrike" spc="0" baseline="0" dirty="0" err="1" smtClean="0">
                <a:solidFill>
                  <a:schemeClr val="tx1"/>
                </a:solidFill>
                <a:uFillTx/>
                <a:latin typeface="+mn-lt"/>
                <a:ea typeface="+mn-ea"/>
              </a:rPr>
              <a:t>flag</a:t>
            </a:r>
            <a:r>
              <a:rPr lang="nl-BE" sz="1200" b="0" strike="noStrike" spc="0" baseline="0" dirty="0" smtClean="0">
                <a:solidFill>
                  <a:schemeClr val="tx1"/>
                </a:solidFill>
                <a:uFillTx/>
                <a:latin typeface="+mn-lt"/>
                <a:ea typeface="+mn-ea"/>
              </a:rPr>
              <a:t> = ‘vox’; line 67-79 in </a:t>
            </a:r>
            <a:r>
              <a:rPr lang="nl-BE" sz="1200" b="0" strike="noStrike" spc="0" baseline="0" dirty="0" err="1" smtClean="0">
                <a:solidFill>
                  <a:schemeClr val="tx1"/>
                </a:solidFill>
                <a:uFillTx/>
                <a:latin typeface="+mn-lt"/>
                <a:ea typeface="+mn-ea"/>
              </a:rPr>
              <a:t>rsHRF.m</a:t>
            </a:r>
            <a:r>
              <a:rPr lang="nl-BE" sz="1200" b="0" strike="noStrike" spc="0" baseline="0" dirty="0" smtClean="0">
                <a:solidFill>
                  <a:schemeClr val="tx1"/>
                </a:solidFill>
                <a:uFillTx/>
                <a:latin typeface="+mn-lt"/>
                <a:ea typeface="+mn-ea"/>
              </a:rPr>
              <a:t>)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438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smtClean="0"/>
              <a:t>3. Signal-wise: (default</a:t>
            </a:r>
            <a:r>
              <a:rPr lang="nl-BE" baseline="0" dirty="0" smtClean="0"/>
              <a:t>: </a:t>
            </a: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para.combine_ROI</a:t>
            </a:r>
            <a:r>
              <a:rPr lang="en-US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</a:t>
            </a: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= 1)</a:t>
            </a:r>
            <a:endParaRPr lang="en-US" sz="1200" b="0" strike="noStrike" spc="-1" baseline="0" dirty="0" smtClean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BE" sz="1200" b="1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sig</a:t>
            </a:r>
            <a:r>
              <a:rPr lang="nl-BE" sz="12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_deconv_job.mat</a:t>
            </a:r>
            <a:r>
              <a:rPr lang="nl-BE" sz="12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</a:t>
            </a:r>
            <a:r>
              <a:rPr lang="en-US" sz="1200" b="0" strike="noStrike" spc="-1" baseline="0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(input = ONE signal.mat  // data (152x271))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BE" sz="1200" b="1" strike="noStrike" spc="-1" dirty="0" smtClean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sig</a:t>
            </a:r>
            <a:r>
              <a:rPr lang="nl-BE" sz="1200" b="0" strike="noStrike" spc="-1" dirty="0" smtClean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_deconv_job2.mat </a:t>
            </a:r>
            <a:r>
              <a:rPr lang="en-US" sz="1200" b="0" strike="noStrike" spc="-1" baseline="0" dirty="0" smtClean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(input = TWO signal.mat // dat1 (152x264) + dat2 (152x7)) </a:t>
            </a:r>
            <a:r>
              <a:rPr lang="en-US" sz="1200" b="0" strike="noStrike" spc="-1" baseline="0" dirty="0" smtClean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  <a:sym typeface="Wingdings" panose="05000000000000000000" pitchFamily="2" charset="2"/>
              </a:rPr>
              <a:t> the example that is demonstrated on the slide above</a:t>
            </a:r>
            <a:endParaRPr lang="en-US" sz="1200" b="0" strike="noStrike" spc="-1" baseline="0" dirty="0" smtClean="0">
              <a:solidFill>
                <a:schemeClr val="accent1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0" strike="noStrike" spc="-1" baseline="0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Remark</a:t>
            </a:r>
            <a:r>
              <a:rPr lang="nl-BE" sz="1200" b="0" strike="noStrike" spc="-1" baseline="0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: roinfo is </a:t>
            </a:r>
            <a:r>
              <a:rPr lang="nl-BE" sz="1200" b="0" strike="noStrike" spc="-1" baseline="0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not</a:t>
            </a:r>
            <a:r>
              <a:rPr lang="nl-BE" sz="1200" b="0" strike="noStrike" spc="-1" baseline="0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 present in </a:t>
            </a:r>
            <a:r>
              <a:rPr lang="en-US" sz="25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 </a:t>
            </a:r>
            <a:r>
              <a:rPr lang="nl-BE" sz="1200" b="0" strike="noStrike" spc="0" baseline="0" dirty="0" smtClean="0">
                <a:solidFill>
                  <a:schemeClr val="tx1"/>
                </a:solidFill>
                <a:uFillTx/>
                <a:latin typeface="+mn-lt"/>
                <a:ea typeface="+mn-ea"/>
              </a:rPr>
              <a:t> (cf. </a:t>
            </a:r>
            <a:r>
              <a:rPr lang="nl-BE" sz="1200" b="0" strike="noStrike" spc="0" baseline="0" dirty="0" err="1" smtClean="0">
                <a:solidFill>
                  <a:schemeClr val="tx1"/>
                </a:solidFill>
                <a:uFillTx/>
                <a:latin typeface="+mn-lt"/>
                <a:ea typeface="+mn-ea"/>
              </a:rPr>
              <a:t>flag</a:t>
            </a:r>
            <a:r>
              <a:rPr lang="nl-BE" sz="1200" b="0" strike="noStrike" spc="0" baseline="0" dirty="0" smtClean="0">
                <a:solidFill>
                  <a:schemeClr val="tx1"/>
                </a:solidFill>
                <a:uFillTx/>
                <a:latin typeface="+mn-lt"/>
                <a:ea typeface="+mn-ea"/>
              </a:rPr>
              <a:t> = ‘</a:t>
            </a:r>
            <a:r>
              <a:rPr lang="nl-BE" sz="1200" b="0" strike="noStrike" spc="0" baseline="0" dirty="0" err="1" smtClean="0">
                <a:solidFill>
                  <a:schemeClr val="tx1"/>
                </a:solidFill>
                <a:uFillTx/>
                <a:latin typeface="+mn-lt"/>
                <a:ea typeface="+mn-ea"/>
              </a:rPr>
              <a:t>sig</a:t>
            </a:r>
            <a:r>
              <a:rPr lang="nl-BE" sz="1200" b="0" strike="noStrike" spc="0" baseline="0" dirty="0" smtClean="0">
                <a:solidFill>
                  <a:schemeClr val="tx1"/>
                </a:solidFill>
                <a:uFillTx/>
                <a:latin typeface="+mn-lt"/>
                <a:ea typeface="+mn-ea"/>
              </a:rPr>
              <a:t>’)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baseline="0" dirty="0" smtClean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Calibri"/>
              <a:ea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b="0" strike="noStrike" spc="0" baseline="0" dirty="0" smtClean="0">
              <a:solidFill>
                <a:schemeClr val="tx1"/>
              </a:solidFill>
              <a:uFillTx/>
              <a:latin typeface="+mn-lt"/>
              <a:ea typeface="+mn-ea"/>
            </a:endParaRPr>
          </a:p>
          <a:p>
            <a:endParaRPr lang="nl-BE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32598E6-6A67-4BA3-821E-CDC61388373D}" type="slidenum">
              <a:rPr lang="nl-BE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nl-B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8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Afbeelding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Afbeelding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Afbeelding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Afbeelding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nl-B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nl-B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B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openneuro.org/datasets/ds000030" TargetMode="Externa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4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 toolbox</a:t>
            </a:r>
            <a:endParaRPr lang="en-US" sz="18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SPM-plugin v2.</a:t>
            </a:r>
            <a:r>
              <a:rPr lang="en-US" altLang="zh-CN" sz="36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371600" y="388620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3200" b="0" strike="noStrike" spc="-1" dirty="0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2019.</a:t>
            </a:r>
            <a:r>
              <a:rPr lang="en-US" altLang="zh-CN" sz="3200" b="0" strike="noStrike" spc="-1" dirty="0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lang="nl-BE" sz="3200" b="0" strike="noStrike" spc="-1" dirty="0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</a:t>
            </a:r>
            <a:r>
              <a:rPr lang="en-US" altLang="zh-CN" sz="3200" b="0" strike="noStrike" spc="-1" dirty="0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/>
          <p:cNvPicPr/>
          <p:nvPr/>
        </p:nvPicPr>
        <p:blipFill>
          <a:blip r:embed="rId3"/>
          <a:stretch/>
        </p:blipFill>
        <p:spPr>
          <a:xfrm>
            <a:off x="323640" y="2156760"/>
            <a:ext cx="2884320" cy="332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1766160" y="5040000"/>
            <a:ext cx="645120" cy="25200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pic>
        <p:nvPicPr>
          <p:cNvPr id="145" name="图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40" y="116632"/>
            <a:ext cx="5761800" cy="664456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457560" y="563040"/>
            <a:ext cx="30700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rsHRF/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 </a:t>
            </a:r>
            <a:r>
              <a:rPr lang="nl-BE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360" y="504360"/>
            <a:ext cx="3341520" cy="136728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1"/>
          <p:cNvSpPr/>
          <p:nvPr/>
        </p:nvSpPr>
        <p:spPr>
          <a:xfrm>
            <a:off x="-21240" y="44624"/>
            <a:ext cx="2000952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</a:t>
            </a:r>
            <a:r>
              <a:rPr lang="nl-BE" sz="275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Batch</a:t>
            </a:r>
            <a:r>
              <a:rPr lang="nl-BE" sz="275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57200" y="1348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7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from Batch editor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图片 3"/>
          <p:cNvPicPr/>
          <p:nvPr/>
        </p:nvPicPr>
        <p:blipFill>
          <a:blip r:embed="rId2"/>
          <a:srcRect r="37778"/>
          <a:stretch/>
        </p:blipFill>
        <p:spPr>
          <a:xfrm>
            <a:off x="5220000" y="3501000"/>
            <a:ext cx="3587760" cy="1380240"/>
          </a:xfrm>
          <a:prstGeom prst="rect">
            <a:avLst/>
          </a:prstGeom>
          <a:ln>
            <a:noFill/>
          </a:ln>
        </p:spPr>
      </p:pic>
      <p:pic>
        <p:nvPicPr>
          <p:cNvPr id="152" name="图片 6"/>
          <p:cNvPicPr/>
          <p:nvPr/>
        </p:nvPicPr>
        <p:blipFill>
          <a:blip r:embed="rId3"/>
          <a:stretch/>
        </p:blipFill>
        <p:spPr>
          <a:xfrm>
            <a:off x="908640" y="2088000"/>
            <a:ext cx="3195000" cy="381420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2592000" y="5472000"/>
            <a:ext cx="640440" cy="25164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54" name="Line 4"/>
          <p:cNvSpPr/>
          <p:nvPr/>
        </p:nvSpPr>
        <p:spPr>
          <a:xfrm flipV="1">
            <a:off x="3287685" y="4210569"/>
            <a:ext cx="1836000" cy="1368000"/>
          </a:xfrm>
          <a:prstGeom prst="line">
            <a:avLst/>
          </a:prstGeom>
          <a:ln>
            <a:solidFill>
              <a:srgbClr val="FF3333"/>
            </a:solidFill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5"/>
          <p:cNvSpPr/>
          <p:nvPr/>
        </p:nvSpPr>
        <p:spPr>
          <a:xfrm>
            <a:off x="36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 4"/>
          <p:cNvPicPr/>
          <p:nvPr/>
        </p:nvPicPr>
        <p:blipFill>
          <a:blip r:embed="rId3"/>
          <a:stretch/>
        </p:blipFill>
        <p:spPr>
          <a:xfrm>
            <a:off x="5760000" y="2956680"/>
            <a:ext cx="3230640" cy="367488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457200" y="1312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 files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Resting-state HRF deconvolution: </a:t>
            </a:r>
            <a:r>
              <a:rPr lang="en-US" sz="25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*deconv*</a:t>
            </a:r>
            <a:endParaRPr lang="en-US" sz="1800" b="0" strike="noStrike" spc="-1" dirty="0" smtClean="0">
              <a:solidFill>
                <a:schemeClr val="accent6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Connectivity analysis: </a:t>
            </a:r>
            <a:r>
              <a:rPr lang="en-US" sz="2500" b="0" strike="noStrike" spc="-1" dirty="0" smtClean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*FC_GC*</a:t>
            </a:r>
            <a:endParaRPr lang="en-US" sz="1800" b="0" strike="noStrike" spc="-1" dirty="0">
              <a:solidFill>
                <a:srgbClr val="66CC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图片 3"/>
          <p:cNvPicPr/>
          <p:nvPr/>
        </p:nvPicPr>
        <p:blipFill>
          <a:blip r:embed="rId4"/>
          <a:stretch/>
        </p:blipFill>
        <p:spPr>
          <a:xfrm>
            <a:off x="1440000" y="2957040"/>
            <a:ext cx="3847320" cy="366660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7861680" y="2520000"/>
            <a:ext cx="1137960" cy="36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 files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1800000" y="3528000"/>
            <a:ext cx="2519640" cy="125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7"/>
          <p:cNvSpPr/>
          <p:nvPr/>
        </p:nvSpPr>
        <p:spPr>
          <a:xfrm>
            <a:off x="1800000" y="4788000"/>
            <a:ext cx="2523240" cy="791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8"/>
          <p:cNvSpPr/>
          <p:nvPr/>
        </p:nvSpPr>
        <p:spPr>
          <a:xfrm>
            <a:off x="1800000" y="5580000"/>
            <a:ext cx="2523240" cy="791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9"/>
          <p:cNvSpPr/>
          <p:nvPr/>
        </p:nvSpPr>
        <p:spPr>
          <a:xfrm>
            <a:off x="2368800" y="3528000"/>
            <a:ext cx="359640" cy="15120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0"/>
          <p:cNvSpPr/>
          <p:nvPr/>
        </p:nvSpPr>
        <p:spPr>
          <a:xfrm>
            <a:off x="2815200" y="3690000"/>
            <a:ext cx="36000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1"/>
          <p:cNvSpPr/>
          <p:nvPr/>
        </p:nvSpPr>
        <p:spPr>
          <a:xfrm>
            <a:off x="2815200" y="3833640"/>
            <a:ext cx="359640" cy="1688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2"/>
          <p:cNvSpPr/>
          <p:nvPr/>
        </p:nvSpPr>
        <p:spPr>
          <a:xfrm>
            <a:off x="2764800" y="4003200"/>
            <a:ext cx="359640" cy="15462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3"/>
          <p:cNvSpPr/>
          <p:nvPr/>
        </p:nvSpPr>
        <p:spPr>
          <a:xfrm>
            <a:off x="2509200" y="4653136"/>
            <a:ext cx="359640" cy="134504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4"/>
          <p:cNvSpPr/>
          <p:nvPr/>
        </p:nvSpPr>
        <p:spPr>
          <a:xfrm>
            <a:off x="2016000" y="4794120"/>
            <a:ext cx="359640" cy="158244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5"/>
          <p:cNvSpPr/>
          <p:nvPr/>
        </p:nvSpPr>
        <p:spPr>
          <a:xfrm>
            <a:off x="2016000" y="4952364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6"/>
          <p:cNvSpPr/>
          <p:nvPr/>
        </p:nvSpPr>
        <p:spPr>
          <a:xfrm>
            <a:off x="2473200" y="5266440"/>
            <a:ext cx="359640" cy="14400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7"/>
          <p:cNvSpPr/>
          <p:nvPr/>
        </p:nvSpPr>
        <p:spPr>
          <a:xfrm>
            <a:off x="2473200" y="5410800"/>
            <a:ext cx="359640" cy="16920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8"/>
          <p:cNvSpPr/>
          <p:nvPr/>
        </p:nvSpPr>
        <p:spPr>
          <a:xfrm>
            <a:off x="2070000" y="5580000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9"/>
          <p:cNvSpPr/>
          <p:nvPr/>
        </p:nvSpPr>
        <p:spPr>
          <a:xfrm>
            <a:off x="2070000" y="5724000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20"/>
          <p:cNvSpPr/>
          <p:nvPr/>
        </p:nvSpPr>
        <p:spPr>
          <a:xfrm>
            <a:off x="2523600" y="6048000"/>
            <a:ext cx="359640" cy="143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1"/>
          <p:cNvSpPr/>
          <p:nvPr/>
        </p:nvSpPr>
        <p:spPr>
          <a:xfrm>
            <a:off x="2523600" y="6192000"/>
            <a:ext cx="359640" cy="179640"/>
          </a:xfrm>
          <a:prstGeom prst="rect">
            <a:avLst/>
          </a:prstGeom>
          <a:solidFill>
            <a:srgbClr val="66CC00">
              <a:alpha val="25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2"/>
          <p:cNvSpPr/>
          <p:nvPr/>
        </p:nvSpPr>
        <p:spPr>
          <a:xfrm>
            <a:off x="2052000" y="37080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3"/>
          <p:cNvSpPr/>
          <p:nvPr/>
        </p:nvSpPr>
        <p:spPr>
          <a:xfrm>
            <a:off x="2052000" y="385524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4"/>
          <p:cNvSpPr/>
          <p:nvPr/>
        </p:nvSpPr>
        <p:spPr>
          <a:xfrm>
            <a:off x="2052000" y="4003200"/>
            <a:ext cx="410400" cy="1724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5"/>
          <p:cNvSpPr/>
          <p:nvPr/>
        </p:nvSpPr>
        <p:spPr>
          <a:xfrm>
            <a:off x="2052000" y="41760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6"/>
          <p:cNvSpPr/>
          <p:nvPr/>
        </p:nvSpPr>
        <p:spPr>
          <a:xfrm>
            <a:off x="2052000" y="43200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27"/>
          <p:cNvSpPr/>
          <p:nvPr/>
        </p:nvSpPr>
        <p:spPr>
          <a:xfrm>
            <a:off x="2052000" y="44676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8"/>
          <p:cNvSpPr/>
          <p:nvPr/>
        </p:nvSpPr>
        <p:spPr>
          <a:xfrm>
            <a:off x="2052000" y="4615200"/>
            <a:ext cx="410400" cy="1724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9"/>
          <p:cNvSpPr/>
          <p:nvPr/>
        </p:nvSpPr>
        <p:spPr>
          <a:xfrm>
            <a:off x="2016000" y="5096004"/>
            <a:ext cx="410400" cy="170436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30"/>
          <p:cNvSpPr/>
          <p:nvPr/>
        </p:nvSpPr>
        <p:spPr>
          <a:xfrm>
            <a:off x="2016000" y="5266440"/>
            <a:ext cx="410400" cy="14400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1"/>
          <p:cNvSpPr/>
          <p:nvPr/>
        </p:nvSpPr>
        <p:spPr>
          <a:xfrm>
            <a:off x="2016000" y="5410800"/>
            <a:ext cx="410400" cy="1688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2"/>
          <p:cNvSpPr/>
          <p:nvPr/>
        </p:nvSpPr>
        <p:spPr>
          <a:xfrm>
            <a:off x="2070000" y="59112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3"/>
          <p:cNvSpPr/>
          <p:nvPr/>
        </p:nvSpPr>
        <p:spPr>
          <a:xfrm>
            <a:off x="2070000" y="6058800"/>
            <a:ext cx="410400" cy="147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4"/>
          <p:cNvSpPr/>
          <p:nvPr/>
        </p:nvSpPr>
        <p:spPr>
          <a:xfrm>
            <a:off x="2070000" y="6206400"/>
            <a:ext cx="410400" cy="165240"/>
          </a:xfrm>
          <a:prstGeom prst="rect">
            <a:avLst/>
          </a:prstGeom>
          <a:solidFill>
            <a:srgbClr val="FF6600">
              <a:alpha val="25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1"/>
          <p:cNvSpPr/>
          <p:nvPr/>
        </p:nvSpPr>
        <p:spPr>
          <a:xfrm>
            <a:off x="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</a:t>
            </a:r>
            <a:r>
              <a:rPr lang="nl-BE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jobs    </a:t>
            </a: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 (.mat) and result (.txt)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files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9" name="CustomShape 4"/>
          <p:cNvSpPr/>
          <p:nvPr/>
        </p:nvSpPr>
        <p:spPr>
          <a:xfrm>
            <a:off x="36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 from </a:t>
            </a:r>
            <a:r>
              <a:rPr lang="en-US" sz="2750" b="0" u="sng" strike="noStrike" spc="-1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  <a:hlinkClick r:id="rId2"/>
              </a:rPr>
              <a:t>https://openneuro.org/datasets/ds000030</a:t>
            </a:r>
            <a:endParaRPr lang="en-US" sz="1800" b="0" u="sng" strike="noStrike" spc="-1" dirty="0" smtClean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Preprocessed by FMRIPREP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图片 3"/>
          <p:cNvPicPr/>
          <p:nvPr/>
        </p:nvPicPr>
        <p:blipFill>
          <a:blip r:embed="rId3"/>
          <a:stretch/>
        </p:blipFill>
        <p:spPr>
          <a:xfrm>
            <a:off x="1691640" y="3105000"/>
            <a:ext cx="5688000" cy="293904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2807640" y="1219320"/>
            <a:ext cx="619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UCLA Consortium for Neuropsychiatric Phenomics LA5c Study 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872640" y="6188760"/>
            <a:ext cx="718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RAW_FILE_NAME.nii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nl-BE" sz="3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data (1 subject)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6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内容占位符 5"/>
          <p:cNvPicPr/>
          <p:nvPr/>
        </p:nvPicPr>
        <p:blipFill>
          <a:blip r:embed="rId2"/>
          <a:stretch/>
        </p:blipFill>
        <p:spPr>
          <a:xfrm>
            <a:off x="107640" y="1700640"/>
            <a:ext cx="8856360" cy="502992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323528" y="3717032"/>
            <a:ext cx="8568952" cy="2833200"/>
          </a:xfrm>
          <a:prstGeom prst="rect">
            <a:avLst/>
          </a:prstGeom>
          <a:solidFill>
            <a:schemeClr val="bg1"/>
          </a:solidFill>
          <a:ln w="5724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dat=spm_load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('D:\sub-10171\func\sub-10171_task-rest_bold_confounds.tsv');</a:t>
            </a:r>
          </a:p>
          <a:p>
            <a:pPr>
              <a:lnSpc>
                <a:spcPct val="100000"/>
              </a:lnSpc>
            </a:pPr>
            <a:r>
              <a:rPr lang="nl-B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nuisance=[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dat.aCompCor00, dat.aCompCor01, dat.aCompCor02, dat.aCompCor03, dat.aCompCor04, dat.aCompCor05, dat.X, dat.Y, dat.Z, dat.RotX, dat.RotY, dat.RotZ];</a:t>
            </a:r>
          </a:p>
          <a:p>
            <a:pPr>
              <a:lnSpc>
                <a:spcPct val="100000"/>
              </a:lnSpc>
            </a:pPr>
            <a:r>
              <a:rPr lang="nl-BE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save</a:t>
            </a: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('nuisance.txt</a:t>
            </a:r>
            <a:r>
              <a:rPr lang="nl-BE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','nuisance','-</a:t>
            </a: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ascii</a:t>
            </a:r>
            <a:r>
              <a:rPr lang="nl-BE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')</a:t>
            </a:r>
            <a:endParaRPr lang="nl-B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nl-BE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rp = [</a:t>
            </a:r>
            <a:r>
              <a:rPr lang="nl-BE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dat.X, dat.Y, dat.Z, dat.RotX, dat.RotY, dat.RotZ</a:t>
            </a:r>
            <a:r>
              <a:rPr lang="nl-BE" altLang="zh-C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];</a:t>
            </a:r>
            <a:endParaRPr lang="nl-B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save('rp.txt','rp','-ascii')</a:t>
            </a:r>
          </a:p>
          <a:p>
            <a:r>
              <a:rPr lang="nl-BE" altLang="zh-C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%temporal mask for code input</a:t>
            </a:r>
          </a:p>
          <a:p>
            <a:r>
              <a:rPr lang="nl-BE" altLang="zh-CN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dat.FramewiseDisplacement&lt;0.3</a:t>
            </a:r>
            <a:endParaRPr lang="nl-B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nl-B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2820240" y="1224360"/>
            <a:ext cx="5879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1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Nuisance variables</a:t>
            </a: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sub-10171_task-rest_bold_confounds.tsv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nl-BE" sz="3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data (1 subject)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Line 6"/>
          <p:cNvSpPr/>
          <p:nvPr/>
        </p:nvSpPr>
        <p:spPr>
          <a:xfrm>
            <a:off x="5088960" y="4968000"/>
            <a:ext cx="4055040" cy="360"/>
          </a:xfrm>
          <a:prstGeom prst="line">
            <a:avLst/>
          </a:prstGeom>
          <a:ln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batch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/toolbox/rsHRF/</a:t>
            </a:r>
            <a:r>
              <a:rPr lang="en-US" sz="25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</a:t>
            </a:r>
            <a:r>
              <a:rPr lang="en-US" sz="25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</a:t>
            </a:r>
            <a:r>
              <a:rPr lang="en-US" sz="25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_deconv_</a:t>
            </a:r>
            <a:r>
              <a:rPr lang="en-US" sz="25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job1</a:t>
            </a:r>
            <a:r>
              <a:rPr lang="en-US" sz="25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 files/parameters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e.g.: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Preprocessed volumes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 regressors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Explicit Mask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directory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图片 3"/>
          <p:cNvPicPr/>
          <p:nvPr/>
        </p:nvPicPr>
        <p:blipFill>
          <a:blip r:embed="rId3"/>
          <a:stretch/>
        </p:blipFill>
        <p:spPr>
          <a:xfrm>
            <a:off x="5040000" y="1305360"/>
            <a:ext cx="2407320" cy="2294280"/>
          </a:xfrm>
          <a:prstGeom prst="rect">
            <a:avLst/>
          </a:prstGeom>
          <a:ln>
            <a:noFill/>
          </a:ln>
        </p:spPr>
      </p:pic>
      <p:sp>
        <p:nvSpPr>
          <p:cNvPr id="211" name="Line 2"/>
          <p:cNvSpPr/>
          <p:nvPr/>
        </p:nvSpPr>
        <p:spPr>
          <a:xfrm>
            <a:off x="6048000" y="2304000"/>
            <a:ext cx="216000" cy="360"/>
          </a:xfrm>
          <a:prstGeom prst="line">
            <a:avLst/>
          </a:prstGeom>
          <a:ln>
            <a:solidFill>
              <a:srgbClr val="0000FF"/>
            </a:solidFill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en-US" sz="3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5" name="图片 3"/>
          <p:cNvPicPr/>
          <p:nvPr/>
        </p:nvPicPr>
        <p:blipFill>
          <a:blip r:embed="rId4"/>
          <a:stretch/>
        </p:blipFill>
        <p:spPr>
          <a:xfrm>
            <a:off x="5544000" y="2788920"/>
            <a:ext cx="3466080" cy="406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57200" y="1600200"/>
            <a:ext cx="796644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covariate images and BOLD-fMRI data should be coregistered.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only select voxels with value </a:t>
            </a:r>
            <a:r>
              <a:rPr lang="en-US" sz="25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0.9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in covariate images for nuisance regression.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图片 4"/>
          <p:cNvPicPr/>
          <p:nvPr/>
        </p:nvPicPr>
        <p:blipFill>
          <a:blip r:embed="rId3"/>
          <a:srcRect b="11400"/>
          <a:stretch/>
        </p:blipFill>
        <p:spPr>
          <a:xfrm>
            <a:off x="5117400" y="3113640"/>
            <a:ext cx="3599640" cy="3743640"/>
          </a:xfrm>
          <a:prstGeom prst="rect">
            <a:avLst/>
          </a:prstGeom>
          <a:ln>
            <a:noFill/>
          </a:ln>
        </p:spPr>
      </p:pic>
      <p:pic>
        <p:nvPicPr>
          <p:cNvPr id="218" name="图片 5"/>
          <p:cNvPicPr/>
          <p:nvPr/>
        </p:nvPicPr>
        <p:blipFill>
          <a:blip r:embed="rId4"/>
          <a:stretch/>
        </p:blipFill>
        <p:spPr>
          <a:xfrm>
            <a:off x="936000" y="3456000"/>
            <a:ext cx="3311640" cy="30063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 rot="5400000">
            <a:off x="5148720" y="4941360"/>
            <a:ext cx="431280" cy="1439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rgbClr val="0000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3"/>
          <p:cNvSpPr/>
          <p:nvPr/>
        </p:nvSpPr>
        <p:spPr>
          <a:xfrm>
            <a:off x="6481800" y="3120587"/>
            <a:ext cx="2235240" cy="36432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job2</a:t>
            </a:r>
            <a:r>
              <a:rPr lang="nl-BE" sz="1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.mat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jobs    </a:t>
            </a:r>
            <a:r>
              <a:rPr lang="en-US" sz="3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6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7"/>
          <p:cNvSpPr/>
          <p:nvPr/>
        </p:nvSpPr>
        <p:spPr>
          <a:xfrm>
            <a:off x="2869208" y="1224360"/>
            <a:ext cx="1774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covariates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39120" y="1884648"/>
            <a:ext cx="8686440" cy="43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RAW_FILE_NAME.nii                                       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deconvolved data  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FWHM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FWHM/width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</a:p>
          <a:p>
            <a:pPr marL="343080" indent="-342360">
              <a:buClr>
                <a:schemeClr val="tx1"/>
              </a:buClr>
              <a:buFont typeface="Arial"/>
              <a:buChar char="•"/>
            </a:pPr>
            <a:r>
              <a:rPr lang="en-US" altLang="zh-CN" sz="1600" spc="-1" dirty="0" err="1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altLang="zh-CN" sz="1600" spc="-1" dirty="0" err="1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altLang="zh-CN" sz="1600" spc="-1" dirty="0" err="1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600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Height_PSC</a:t>
            </a:r>
            <a:r>
              <a:rPr lang="en-US" altLang="zh-CN" sz="1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altLang="zh-CN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</a:t>
            </a:r>
            <a:r>
              <a:rPr lang="en-US" altLang="zh-CN" sz="1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 parameter response height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chemeClr val="tx1"/>
              </a:buClr>
            </a:pPr>
            <a:r>
              <a:rPr lang="en-US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		</a:t>
            </a:r>
            <a:r>
              <a:rPr lang="en-US" sz="1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percent </a:t>
            </a:r>
            <a:r>
              <a:rPr lang="en-US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 change</a:t>
            </a: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Time2peak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time to peak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event_number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estimated BOLD event number</a:t>
            </a:r>
            <a:endParaRPr lang="en-US" sz="1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%% remove outlier and Inpainted (</a:t>
            </a:r>
            <a:r>
              <a:rPr lang="en-US" sz="14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   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deconvolved data  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FWHM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% HRF parameter width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altLang="zh-CN" sz="1400" spc="-1" dirty="0" err="1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altLang="zh-CN" sz="1400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altLang="zh-CN" sz="1400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  <a:r>
              <a:rPr lang="en-US" altLang="zh-CN" sz="1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response height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360">
              <a:buClr>
                <a:schemeClr val="tx1"/>
              </a:buClr>
              <a:buFont typeface="Arial"/>
              <a:buChar char="•"/>
            </a:pPr>
            <a:r>
              <a:rPr lang="en-US" altLang="zh-CN" sz="1400" spc="-1" dirty="0" err="1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altLang="zh-CN" sz="1400" spc="-1" dirty="0" err="1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altLang="zh-CN" sz="1400" spc="-1" dirty="0" err="1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altLang="zh-CN" sz="1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altLang="zh-CN" sz="1400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Height_PSC</a:t>
            </a:r>
            <a:r>
              <a:rPr lang="en-US" altLang="zh-CN" sz="1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r>
              <a:rPr lang="en-US" altLang="zh-C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</a:t>
            </a:r>
            <a:r>
              <a:rPr lang="en-US" altLang="zh-CN" sz="1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 parameter response </a:t>
            </a:r>
            <a:r>
              <a:rPr lang="en-US" altLang="zh-CN" sz="1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</a:t>
            </a:r>
          </a:p>
          <a:p>
            <a:pPr marL="720">
              <a:buClr>
                <a:schemeClr val="tx1"/>
              </a:buClr>
            </a:pPr>
            <a:r>
              <a:rPr lang="en-US" altLang="zh-CN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				</a:t>
            </a:r>
            <a:r>
              <a:rPr lang="en-US" altLang="zh-C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altLang="zh-CN" sz="1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percent </a:t>
            </a:r>
            <a:r>
              <a:rPr lang="en-US" altLang="zh-CN" sz="1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 </a:t>
            </a:r>
            <a:r>
              <a:rPr lang="en-US" altLang="zh-CN" sz="1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</a:t>
            </a:r>
            <a:endParaRPr lang="en-US" altLang="zh-C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Time2peak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 time to peak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en-US" sz="14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event_number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estimated BOLD event number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</a:t>
            </a:r>
            <a:r>
              <a:rPr lang="en-US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HRF parameters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job</a:t>
            </a:r>
            <a:r>
              <a:rPr lang="en-US" sz="1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</a:t>
            </a:r>
            <a:r>
              <a:rPr lang="en-US" sz="1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analysis/model parameters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1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14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outlier_NAN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         </a:t>
            </a:r>
            <a:r>
              <a:rPr lang="en-US" sz="14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detected outlier (value=1)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7200" y="6381360"/>
            <a:ext cx="856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RAW_FILE_NAME </a:t>
            </a:r>
            <a:r>
              <a:rPr lang="nl-BE" sz="18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sub-10171_task-rest_bold_space-MNI152NLin2009cAsym_preproc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job1_results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6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7"/>
          <p:cNvSpPr/>
          <p:nvPr/>
        </p:nvSpPr>
        <p:spPr>
          <a:xfrm>
            <a:off x="2878464" y="1219320"/>
            <a:ext cx="4069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job1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en-US" sz="2750" b="1" spc="-1" dirty="0">
                <a:latin typeface="Calibri"/>
              </a:rPr>
              <a:t>Resting</a:t>
            </a:r>
            <a:r>
              <a:rPr lang="nl-BE" sz="2750" b="1" spc="-1" dirty="0">
                <a:latin typeface="Calibri"/>
              </a:rPr>
              <a:t>-state HRF </a:t>
            </a:r>
            <a:r>
              <a:rPr lang="en-US" sz="2750" b="1" spc="-1" dirty="0" smtClean="0">
                <a:latin typeface="Calibri"/>
              </a:rPr>
              <a:t>deconvolution:</a:t>
            </a:r>
            <a:endParaRPr lang="en-US" sz="2750" b="1" spc="-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Output: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RAW_FILE_NAME.mat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data_deconv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</a:t>
            </a:r>
            <a:r>
              <a:rPr lang="en-US" sz="20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RAW_FILE_NAME_hrf.mat    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FF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图片 6"/>
          <p:cNvPicPr/>
          <p:nvPr/>
        </p:nvPicPr>
        <p:blipFill>
          <a:blip r:embed="rId3"/>
          <a:stretch/>
        </p:blipFill>
        <p:spPr>
          <a:xfrm>
            <a:off x="6084000" y="4197600"/>
            <a:ext cx="3004920" cy="229032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ROI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_results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ROI-wise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5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6"/>
          <p:cNvSpPr/>
          <p:nvPr/>
        </p:nvSpPr>
        <p:spPr>
          <a:xfrm>
            <a:off x="2880000" y="1219320"/>
            <a:ext cx="39646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en-US" sz="18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en-US" sz="18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en-US" sz="1800" b="1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ROI</a:t>
            </a:r>
            <a:r>
              <a:rPr lang="en-US" sz="18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360000" y="4212000"/>
            <a:ext cx="5543640" cy="18054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r>
              <a:rPr lang="en-US" sz="20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data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denoised data (used for HRF deconvolution)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data_deconv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HRF deconvolved data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– </a:t>
            </a:r>
            <a:r>
              <a:rPr lang="en-US" sz="2000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</a:t>
            </a:r>
            <a:r>
              <a:rPr lang="en-US" sz="2000" b="0" strike="noStrike" spc="-1" dirty="0" err="1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info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(3 columns):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1</a:t>
            </a:r>
            <a:r>
              <a:rPr lang="en-US" sz="20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column: voxels id in 3D volume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2</a:t>
            </a:r>
            <a:r>
              <a:rPr lang="en-US" sz="20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nd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column: ROI coordinate/File name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3</a:t>
            </a:r>
            <a:r>
              <a:rPr lang="en-US" sz="20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rd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column: label value (label in atlas image)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Line 8"/>
          <p:cNvSpPr/>
          <p:nvPr/>
        </p:nvSpPr>
        <p:spPr>
          <a:xfrm flipH="1">
            <a:off x="576000" y="2628720"/>
            <a:ext cx="792000" cy="36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Line 9"/>
          <p:cNvSpPr/>
          <p:nvPr/>
        </p:nvSpPr>
        <p:spPr>
          <a:xfrm flipV="1">
            <a:off x="576000" y="2628000"/>
            <a:ext cx="360" cy="1584000"/>
          </a:xfrm>
          <a:prstGeom prst="line">
            <a:avLst/>
          </a:prstGeom>
          <a:ln>
            <a:solidFill>
              <a:srgbClr val="0000FF"/>
            </a:solidFill>
            <a:prstDash val="dash"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9"/>
          <p:cNvSpPr/>
          <p:nvPr/>
        </p:nvSpPr>
        <p:spPr>
          <a:xfrm flipH="1" flipV="1">
            <a:off x="2839568" y="5003248"/>
            <a:ext cx="3244600" cy="0"/>
          </a:xfrm>
          <a:prstGeom prst="line">
            <a:avLst/>
          </a:prstGeom>
          <a:ln>
            <a:prstDash val="dash"/>
            <a:head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sp>
      <p:sp>
        <p:nvSpPr>
          <p:cNvPr id="2" name="Rechthoek 1"/>
          <p:cNvSpPr/>
          <p:nvPr/>
        </p:nvSpPr>
        <p:spPr>
          <a:xfrm>
            <a:off x="3360906" y="116632"/>
            <a:ext cx="236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= whole_brain.nii</a:t>
            </a:r>
            <a:endParaRPr lang="nl-BE" dirty="0"/>
          </a:p>
        </p:txBody>
      </p:sp>
      <p:cxnSp>
        <p:nvCxnSpPr>
          <p:cNvPr id="4" name="Rechte verbindingslijn met pijl 3"/>
          <p:cNvCxnSpPr/>
          <p:nvPr/>
        </p:nvCxnSpPr>
        <p:spPr>
          <a:xfrm flipV="1">
            <a:off x="3131820" y="301298"/>
            <a:ext cx="0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>
            <a:endCxn id="2" idx="1"/>
          </p:cNvCxnSpPr>
          <p:nvPr/>
        </p:nvCxnSpPr>
        <p:spPr>
          <a:xfrm>
            <a:off x="3131820" y="301298"/>
            <a:ext cx="2290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图片 7"/>
          <p:cNvPicPr/>
          <p:nvPr/>
        </p:nvPicPr>
        <p:blipFill>
          <a:blip r:embed="rId3"/>
          <a:srcRect t="9872" r="3649" b="56559"/>
          <a:stretch/>
        </p:blipFill>
        <p:spPr>
          <a:xfrm>
            <a:off x="1008000" y="3960000"/>
            <a:ext cx="6338520" cy="259164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457200" y="2144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1: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5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1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</a:t>
            </a:r>
            <a:r>
              <a:rPr lang="nl-BE" sz="2500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5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1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</a:t>
            </a:r>
            <a:r>
              <a:rPr lang="nl-BE" sz="2500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5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</a:t>
            </a:r>
            <a:r>
              <a:rPr lang="nl-BE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5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1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</a:t>
            </a:r>
            <a:r>
              <a:rPr lang="nl-BE" sz="2500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</a:t>
            </a:r>
            <a:r>
              <a:rPr lang="nl-BE" sz="25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2628464" y="1926264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1;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6048360" y="4797152"/>
            <a:ext cx="1151280" cy="604448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7421408" y="4869160"/>
            <a:ext cx="92592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dat1</a:t>
            </a:r>
            <a:endParaRPr lang="nl-BE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dat2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/sig_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deconv_job2</a:t>
            </a:r>
            <a:r>
              <a:rPr lang="nl-BE" sz="18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_results</a:t>
            </a: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ROI-signal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9"/>
          <p:cNvSpPr/>
          <p:nvPr/>
        </p:nvSpPr>
        <p:spPr>
          <a:xfrm>
            <a:off x="2880000" y="1219320"/>
            <a:ext cx="399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sig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48360" y="5445224"/>
            <a:ext cx="1151280" cy="604448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Rechthoek 12"/>
          <p:cNvSpPr/>
          <p:nvPr/>
        </p:nvSpPr>
        <p:spPr>
          <a:xfrm>
            <a:off x="3360906" y="116632"/>
            <a:ext cx="226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defRPr/>
            </a:pPr>
            <a:r>
              <a:rPr lang="nl-B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= 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signal.mat/.txt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131820" y="301298"/>
            <a:ext cx="0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endCxn id="13" idx="1"/>
          </p:cNvCxnSpPr>
          <p:nvPr/>
        </p:nvCxnSpPr>
        <p:spPr>
          <a:xfrm>
            <a:off x="3131820" y="301298"/>
            <a:ext cx="2290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HRF &amp; Connectivity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57200" y="1348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en-US" sz="2750" b="0" u="sng" strike="noStrike" spc="-1" dirty="0" smtClean="0">
                <a:latin typeface="Calibri"/>
              </a:rPr>
              <a:t>Resting</a:t>
            </a:r>
            <a:r>
              <a:rPr lang="nl-BE" sz="2750" b="0" u="sng" strike="noStrike" spc="-1" dirty="0" smtClean="0">
                <a:latin typeface="Calibri"/>
              </a:rPr>
              <a:t>-state </a:t>
            </a:r>
            <a:r>
              <a:rPr lang="nl-BE" sz="2750" b="0" u="sng" strike="noStrike" spc="-1" dirty="0">
                <a:latin typeface="Calibri"/>
              </a:rPr>
              <a:t>HRF </a:t>
            </a:r>
            <a:r>
              <a:rPr lang="en-US" sz="2750" b="0" u="sng" strike="noStrike" spc="-1" dirty="0" smtClean="0">
                <a:latin typeface="Calibri"/>
              </a:rPr>
              <a:t>deconvolution</a:t>
            </a:r>
            <a:endParaRPr lang="en-US" sz="2750" b="0" u="sng" strike="noStrike" spc="-1" dirty="0" smtClean="0"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Voxel-wise</a:t>
            </a:r>
            <a:endParaRPr lang="nl-BE" sz="2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ROI-wise</a:t>
            </a:r>
            <a:r>
              <a:rPr lang="nl-BE" sz="2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</a:t>
            </a:r>
            <a:r>
              <a:rPr lang="nl-BE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nl-BE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</a:t>
            </a:r>
            <a:r>
              <a:rPr lang="nl-BE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input: whole_brain.nii</a:t>
            </a:r>
            <a:endParaRPr lang="nl-BE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ROI-signal</a:t>
            </a:r>
            <a:r>
              <a:rPr lang="nl-BE" sz="2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lang="nl-B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</a:t>
            </a:r>
            <a:r>
              <a:rPr lang="nl-BE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as input: </a:t>
            </a:r>
            <a:r>
              <a:rPr lang="nl-BE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signal.mat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/.</a:t>
            </a:r>
            <a:r>
              <a:rPr lang="nl-BE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txt</a:t>
            </a:r>
          </a:p>
          <a:p>
            <a:pPr marL="457920" lvl="1">
              <a:lnSpc>
                <a:spcPct val="100000"/>
              </a:lnSpc>
              <a:buClr>
                <a:srgbClr val="000000"/>
              </a:buClr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lang="nl-BE" sz="2750" b="0" u="sng" strike="noStrike" spc="-1" dirty="0">
                <a:solidFill>
                  <a:srgbClr val="000000"/>
                </a:solidFill>
                <a:latin typeface="Calibri"/>
              </a:rPr>
              <a:t>Connectivity analysis </a:t>
            </a: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(Seed to Voxels, ROI to ROI)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FC: Correlation</a:t>
            </a:r>
            <a:endParaRPr lang="nl-BE" sz="2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Pearson, Spearman correlation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EC: Granger Causality (GC)</a:t>
            </a:r>
            <a:endParaRPr lang="nl-BE" sz="2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Pairwise GC, Conditional GC, 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Partially conditioned GC</a:t>
            </a:r>
            <a:endParaRPr lang="nl-BE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Line 3"/>
          <p:cNvSpPr/>
          <p:nvPr/>
        </p:nvSpPr>
        <p:spPr>
          <a:xfrm flipV="1">
            <a:off x="1367320" y="2283812"/>
            <a:ext cx="4535672" cy="0"/>
          </a:xfrm>
          <a:prstGeom prst="line">
            <a:avLst/>
          </a:prstGeom>
          <a:ln>
            <a:solidFill>
              <a:srgbClr val="FF6600"/>
            </a:solidFill>
            <a:prstDash val="dash"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Line 4"/>
          <p:cNvSpPr/>
          <p:nvPr/>
        </p:nvSpPr>
        <p:spPr>
          <a:xfrm>
            <a:off x="4355127" y="2670701"/>
            <a:ext cx="1187865" cy="0"/>
          </a:xfrm>
          <a:prstGeom prst="line">
            <a:avLst/>
          </a:prstGeom>
          <a:ln>
            <a:solidFill>
              <a:srgbClr val="FF6600"/>
            </a:solidFill>
            <a:prstDash val="dash"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Line 5"/>
          <p:cNvSpPr/>
          <p:nvPr/>
        </p:nvSpPr>
        <p:spPr>
          <a:xfrm>
            <a:off x="754728" y="-137612"/>
            <a:ext cx="360001" cy="0"/>
          </a:xfrm>
          <a:prstGeom prst="line">
            <a:avLst/>
          </a:prstGeom>
          <a:ln>
            <a:solidFill>
              <a:srgbClr val="FF6600"/>
            </a:solidFill>
            <a:prstDash val="dash"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Line 6"/>
          <p:cNvSpPr/>
          <p:nvPr/>
        </p:nvSpPr>
        <p:spPr>
          <a:xfrm>
            <a:off x="5327352" y="3966844"/>
            <a:ext cx="0" cy="2402968"/>
          </a:xfrm>
          <a:prstGeom prst="line">
            <a:avLst/>
          </a:prstGeom>
          <a:ln>
            <a:solidFill>
              <a:srgbClr val="66CC00"/>
            </a:solidFill>
            <a:prstDash val="dash"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Line 7"/>
          <p:cNvSpPr/>
          <p:nvPr/>
        </p:nvSpPr>
        <p:spPr>
          <a:xfrm flipV="1">
            <a:off x="3823632" y="3966844"/>
            <a:ext cx="8640" cy="1394968"/>
          </a:xfrm>
          <a:prstGeom prst="line">
            <a:avLst/>
          </a:prstGeom>
          <a:ln>
            <a:solidFill>
              <a:srgbClr val="66CC00"/>
            </a:solidFill>
            <a:prstDash val="dash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Line 8"/>
          <p:cNvSpPr/>
          <p:nvPr/>
        </p:nvSpPr>
        <p:spPr>
          <a:xfrm flipH="1" flipV="1">
            <a:off x="5542992" y="2670700"/>
            <a:ext cx="0" cy="207111"/>
          </a:xfrm>
          <a:prstGeom prst="line">
            <a:avLst/>
          </a:prstGeom>
          <a:ln>
            <a:solidFill>
              <a:srgbClr val="FF66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Line 9"/>
          <p:cNvSpPr/>
          <p:nvPr/>
        </p:nvSpPr>
        <p:spPr>
          <a:xfrm>
            <a:off x="5542992" y="2877812"/>
            <a:ext cx="360000" cy="360"/>
          </a:xfrm>
          <a:prstGeom prst="line">
            <a:avLst/>
          </a:prstGeom>
          <a:ln>
            <a:solidFill>
              <a:srgbClr val="FF6600"/>
            </a:solidFill>
            <a:prstDash val="dash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Line 10"/>
          <p:cNvSpPr/>
          <p:nvPr/>
        </p:nvSpPr>
        <p:spPr>
          <a:xfrm>
            <a:off x="3832272" y="5361812"/>
            <a:ext cx="2070720" cy="0"/>
          </a:xfrm>
          <a:prstGeom prst="line">
            <a:avLst/>
          </a:prstGeom>
          <a:ln>
            <a:solidFill>
              <a:srgbClr val="66CC00"/>
            </a:solidFill>
            <a:prstDash val="dash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Line 11"/>
          <p:cNvSpPr/>
          <p:nvPr/>
        </p:nvSpPr>
        <p:spPr>
          <a:xfrm flipV="1">
            <a:off x="5326992" y="5937812"/>
            <a:ext cx="576000" cy="432000"/>
          </a:xfrm>
          <a:prstGeom prst="line">
            <a:avLst/>
          </a:prstGeom>
          <a:ln>
            <a:solidFill>
              <a:srgbClr val="66CC00"/>
            </a:solidFill>
            <a:prstDash val="dash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Line 12"/>
          <p:cNvSpPr/>
          <p:nvPr/>
        </p:nvSpPr>
        <p:spPr>
          <a:xfrm>
            <a:off x="5326992" y="6370172"/>
            <a:ext cx="576000" cy="215640"/>
          </a:xfrm>
          <a:prstGeom prst="line">
            <a:avLst/>
          </a:prstGeom>
          <a:ln>
            <a:solidFill>
              <a:srgbClr val="66CC00"/>
            </a:solidFill>
            <a:prstDash val="dash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179512" y="5623028"/>
            <a:ext cx="4391640" cy="51552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Wu, G., Liao, W., Stramaglia, S., &amp; Marinazzo, D. (2013). Recovering directed networks in neuroimaging datasets using partially conditioned Granger causality. </a:t>
            </a:r>
            <a:r>
              <a:rPr lang="en-US" sz="1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BMC Neuroscience</a:t>
            </a:r>
            <a:r>
              <a:rPr lang="en-US" sz="1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1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14</a:t>
            </a:r>
            <a:r>
              <a:rPr lang="en-US" sz="1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(1), 260.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Line 8"/>
          <p:cNvSpPr/>
          <p:nvPr/>
        </p:nvSpPr>
        <p:spPr>
          <a:xfrm flipH="1" flipV="1">
            <a:off x="5542990" y="3060001"/>
            <a:ext cx="2" cy="346821"/>
          </a:xfrm>
          <a:prstGeom prst="line">
            <a:avLst/>
          </a:prstGeom>
          <a:ln>
            <a:solidFill>
              <a:srgbClr val="FF66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4"/>
          <p:cNvSpPr/>
          <p:nvPr/>
        </p:nvSpPr>
        <p:spPr>
          <a:xfrm>
            <a:off x="4355125" y="3060001"/>
            <a:ext cx="1187865" cy="0"/>
          </a:xfrm>
          <a:prstGeom prst="line">
            <a:avLst/>
          </a:prstGeom>
          <a:ln>
            <a:solidFill>
              <a:srgbClr val="FF6600"/>
            </a:solidFill>
            <a:prstDash val="dash"/>
            <a:head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9"/>
          <p:cNvSpPr/>
          <p:nvPr/>
        </p:nvSpPr>
        <p:spPr>
          <a:xfrm>
            <a:off x="5542992" y="3406822"/>
            <a:ext cx="360000" cy="360"/>
          </a:xfrm>
          <a:prstGeom prst="line">
            <a:avLst/>
          </a:prstGeom>
          <a:ln>
            <a:solidFill>
              <a:srgbClr val="FF6600"/>
            </a:solidFill>
            <a:prstDash val="dash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914" y="3233411"/>
            <a:ext cx="3195955" cy="35799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14" y="148392"/>
            <a:ext cx="3185845" cy="356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2"/>
          <p:cNvSpPr/>
          <p:nvPr/>
        </p:nvSpPr>
        <p:spPr>
          <a:xfrm>
            <a:off x="457200" y="2144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Output 2: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nl-B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lang="nl-BE" sz="2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nl-BE" sz="24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data_deconv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nl-BE" sz="24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</a:t>
            </a:r>
            <a:r>
              <a:rPr lang="nl-BE" sz="2400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oi</a:t>
            </a:r>
            <a:r>
              <a:rPr lang="nl-BE" sz="2400" b="0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nfo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_hrf.mat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_job.mat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_hrf.mat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8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8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RAW_FILE_NAME_</a:t>
            </a:r>
            <a:r>
              <a:rPr lang="nl-BE" sz="2800" b="0" strike="noStrike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nl-BE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2881088" y="1462320"/>
            <a:ext cx="500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rsHRF/</a:t>
            </a:r>
            <a:r>
              <a:rPr lang="nl-BE" sz="1800" b="0" strike="noStrike" spc="-1" dirty="0" err="1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1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/sig_</a:t>
            </a:r>
            <a:r>
              <a:rPr lang="nl-BE" sz="1800" b="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deconv_job2</a:t>
            </a:r>
            <a:r>
              <a:rPr lang="nl-BE" sz="1800" b="1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_results2</a:t>
            </a:r>
            <a:r>
              <a:rPr lang="nl-BE" sz="1800" b="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.txt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ROI-signal rsHRF deconvolution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9"/>
          <p:cNvSpPr/>
          <p:nvPr/>
        </p:nvSpPr>
        <p:spPr>
          <a:xfrm>
            <a:off x="2880000" y="1219320"/>
            <a:ext cx="399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1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sig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_deconv_job2.mat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3360906" y="116632"/>
            <a:ext cx="226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>
              <a:defRPr/>
            </a:pPr>
            <a:r>
              <a:rPr lang="nl-B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 = 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signal.mat/.txt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14" name="Rechte verbindingslijn met pijl 13"/>
          <p:cNvCxnSpPr/>
          <p:nvPr/>
        </p:nvCxnSpPr>
        <p:spPr>
          <a:xfrm flipV="1">
            <a:off x="3131820" y="301298"/>
            <a:ext cx="0" cy="184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>
            <a:endCxn id="13" idx="1"/>
          </p:cNvCxnSpPr>
          <p:nvPr/>
        </p:nvCxnSpPr>
        <p:spPr>
          <a:xfrm>
            <a:off x="3131820" y="301298"/>
            <a:ext cx="22908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stomShape 2"/>
          <p:cNvSpPr/>
          <p:nvPr/>
        </p:nvSpPr>
        <p:spPr>
          <a:xfrm>
            <a:off x="2628464" y="1930848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0;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 3"/>
          <p:cNvPicPr/>
          <p:nvPr/>
        </p:nvPicPr>
        <p:blipFill>
          <a:blip r:embed="rId3"/>
          <a:stretch/>
        </p:blipFill>
        <p:spPr>
          <a:xfrm>
            <a:off x="5076000" y="5301208"/>
            <a:ext cx="3861720" cy="151848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457200" y="196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Spearman correlation:  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b="0" strike="noStrike" spc="-1" dirty="0" smtClean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 (</a:t>
            </a:r>
            <a:r>
              <a:rPr lang="en-US" sz="28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lang="en-US" sz="2800" b="0" strike="noStrike" spc="-1" dirty="0" smtClean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pearman correlation between seed (ROI </a:t>
            </a:r>
            <a:r>
              <a:rPr lang="en-US" sz="2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62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FCS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Spearman.nii                          % Fisher </a:t>
            </a:r>
            <a:r>
              <a:rPr lang="en-US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Transformation (Spearman r to z)</a:t>
            </a:r>
          </a:p>
          <a:p>
            <a:pPr marL="34362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FCS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en-US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Spearman.nii	         % Spearman </a:t>
            </a:r>
            <a:r>
              <a:rPr lang="en-US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elation r value (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without Olrm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620" indent="-34290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968600" y="6597568"/>
            <a:ext cx="861120" cy="2505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1"/>
          <p:cNvSpPr/>
          <p:nvPr/>
        </p:nvSpPr>
        <p:spPr>
          <a:xfrm>
            <a:off x="-21240" y="44624"/>
            <a:ext cx="351312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 smtClean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4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(FC)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6"/>
          <p:cNvSpPr/>
          <p:nvPr/>
        </p:nvSpPr>
        <p:spPr>
          <a:xfrm>
            <a:off x="7956376" y="6237336"/>
            <a:ext cx="180000" cy="2160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 4"/>
          <p:cNvPicPr/>
          <p:nvPr/>
        </p:nvPicPr>
        <p:blipFill>
          <a:blip r:embed="rId3"/>
          <a:stretch/>
        </p:blipFill>
        <p:spPr>
          <a:xfrm>
            <a:off x="5076000" y="4941168"/>
            <a:ext cx="3975840" cy="1916136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457200" y="196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 correlation: 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spc="-1" dirty="0" smtClean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&amp; denoised (outlier removed: </a:t>
            </a:r>
            <a:r>
              <a:rPr lang="en-US" sz="2800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data,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</a:t>
            </a:r>
            <a:r>
              <a:rPr lang="en-US" sz="2800" b="0" strike="noStrike" spc="-1" dirty="0" smtClean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lang="en-US" sz="2800" b="0" strike="noStrike" spc="-1" dirty="0" smtClean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earson correlation between seed (ROI </a:t>
            </a:r>
            <a:r>
              <a:rPr lang="en-US" sz="2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buClr>
                <a:schemeClr val="tx1"/>
              </a:buClr>
              <a:buFont typeface="Arial"/>
              <a:buChar char="•"/>
            </a:pPr>
            <a:r>
              <a:rPr lang="nl-BE" sz="2400" b="0" strike="noStrike" spc="-1" dirty="0" smtClean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FCP</a:t>
            </a:r>
            <a:r>
              <a:rPr lang="nl-BE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lang="nl-BE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nl-BE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nl-BE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Pearson.nii </a:t>
            </a:r>
            <a:r>
              <a:rPr lang="nl-B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Fisher 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Transformation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(Pearson r to </a:t>
            </a:r>
            <a:r>
              <a:rPr lang="nl-BE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nl-BE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chemeClr val="tx1"/>
              </a:buClr>
              <a:buFont typeface="Arial"/>
              <a:buChar char="•"/>
            </a:pPr>
            <a:r>
              <a:rPr lang="nl-BE" sz="24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FCP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nl-BE" sz="24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Pearson.nii  </a:t>
            </a:r>
            <a:r>
              <a:rPr lang="nl-B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nl-B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Pearson </a:t>
            </a:r>
            <a:r>
              <a:rPr lang="nl-BE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</a:t>
            </a:r>
            <a:r>
              <a:rPr lang="nl-BE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elation r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</a:t>
            </a:r>
            <a:endParaRPr lang="nl-BE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69" name="CustomShape 5"/>
          <p:cNvSpPr/>
          <p:nvPr/>
        </p:nvSpPr>
        <p:spPr>
          <a:xfrm>
            <a:off x="1056960" y="6521064"/>
            <a:ext cx="38304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ROI </a:t>
            </a:r>
            <a:r>
              <a:rPr lang="nl-BE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1</a:t>
            </a:r>
            <a:r>
              <a:rPr lang="nl-BE" sz="1800" b="0" strike="noStrike" spc="-1" baseline="30000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label of Yeo2011_7Net*.</a:t>
            </a:r>
            <a:r>
              <a:rPr lang="nl-BE" sz="1800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nii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nl-BE" sz="1800" b="0" strike="noStrike" spc="-1" dirty="0"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endParaRPr lang="nl-BE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8316416" y="6130768"/>
            <a:ext cx="567304" cy="216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6CC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-21240" y="44624"/>
            <a:ext cx="3369104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 smtClean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2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(FC)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6"/>
          <p:cNvSpPr/>
          <p:nvPr/>
        </p:nvSpPr>
        <p:spPr>
          <a:xfrm>
            <a:off x="7992400" y="5589240"/>
            <a:ext cx="180000" cy="2160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/>
          <p:cNvSpPr/>
          <p:nvPr/>
        </p:nvSpPr>
        <p:spPr>
          <a:xfrm>
            <a:off x="7884368" y="5805288"/>
            <a:ext cx="972000" cy="180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kstvak 2"/>
          <p:cNvSpPr txBox="1"/>
          <p:nvPr/>
        </p:nvSpPr>
        <p:spPr>
          <a:xfrm>
            <a:off x="7632000" y="576000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+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图片 3"/>
          <p:cNvPicPr/>
          <p:nvPr/>
        </p:nvPicPr>
        <p:blipFill>
          <a:blip r:embed="rId3"/>
          <a:stretch/>
        </p:blipFill>
        <p:spPr>
          <a:xfrm>
            <a:off x="5292000" y="4907512"/>
            <a:ext cx="3737880" cy="168984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57200" y="196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Granger Causality:  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Pairwise GC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between seed (ROI </a:t>
            </a:r>
            <a:r>
              <a:rPr 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voxels, model order =</a:t>
            </a:r>
            <a:r>
              <a:rPr lang="en-US" sz="2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_inflow_N_</a:t>
            </a: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_inflow_pval_</a:t>
            </a: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</a:t>
            </a: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</a:t>
            </a: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467544" y="4725144"/>
            <a:ext cx="4458584" cy="432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Inflow:  GC from other voxels to ROI 2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 smtClean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2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6"/>
          <p:cNvSpPr/>
          <p:nvPr/>
        </p:nvSpPr>
        <p:spPr>
          <a:xfrm>
            <a:off x="8136416" y="5634000"/>
            <a:ext cx="180000" cy="2160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6"/>
          <p:cNvSpPr/>
          <p:nvPr/>
        </p:nvSpPr>
        <p:spPr>
          <a:xfrm>
            <a:off x="8397184" y="6381352"/>
            <a:ext cx="567304" cy="216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66CC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hthoek 1"/>
          <p:cNvSpPr/>
          <p:nvPr/>
        </p:nvSpPr>
        <p:spPr>
          <a:xfrm>
            <a:off x="472716" y="5328377"/>
            <a:ext cx="4102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 Outflow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 GC from ROI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other voxels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Linkeraccolade 2"/>
          <p:cNvSpPr/>
          <p:nvPr/>
        </p:nvSpPr>
        <p:spPr>
          <a:xfrm>
            <a:off x="405880" y="3789040"/>
            <a:ext cx="66836" cy="9361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/>
          <p:cNvSpPr/>
          <p:nvPr/>
        </p:nvSpPr>
        <p:spPr>
          <a:xfrm>
            <a:off x="457740" y="1962000"/>
            <a:ext cx="8228880" cy="45633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Granger Causality:  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en-US" sz="2800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olution on </a:t>
            </a:r>
            <a:r>
              <a:rPr lang="en-US" sz="2800" spc="-1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moothed &amp; denoised (outlier removed: </a:t>
            </a:r>
            <a:r>
              <a:rPr lang="en-US" sz="2800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data,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Pairwise GC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between seed (ROI </a:t>
            </a:r>
            <a:r>
              <a:rPr lang="en-US" sz="28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and all other voxels, model order =</a:t>
            </a:r>
            <a:r>
              <a:rPr lang="en-US" sz="28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</a:t>
            </a:r>
            <a:r>
              <a:rPr lang="en-US" sz="2000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               </a:t>
            </a:r>
            <a:r>
              <a:rPr lang="en-US" sz="2000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GC value </a:t>
            </a:r>
            <a:r>
              <a:rPr lang="en-US" sz="2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transformed into </a:t>
            </a:r>
            <a:r>
              <a:rPr lang="en-US" sz="2000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which is considered to be approximately </a:t>
            </a:r>
            <a:r>
              <a:rPr lang="en-US" sz="2000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normal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(where n = N-m). If c = 0, m = model order. (Geweke 1982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_inflow_pval_</a:t>
            </a: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spc="-1" dirty="0" err="1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pval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_:  p-value of GC (F-test) </a:t>
            </a: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b="0" strike="noStrike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Olrm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_inflow_</a:t>
            </a:r>
            <a:r>
              <a:rPr lang="en-US" sz="20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_order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.nii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en-US" sz="2000" spc="-1" dirty="0" err="1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_: pairwise GC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en-US" sz="20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2880000" y="1220400"/>
            <a:ext cx="6659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800" b="0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vox_deconv_</a:t>
            </a:r>
            <a:r>
              <a:rPr lang="nl-BE" sz="1800" b="1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800" b="0" strike="noStrik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 smtClean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9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Seed to voxels (EC)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>
            <a:off x="2880000" y="1461600"/>
            <a:ext cx="6837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/rsHRF/</a:t>
            </a:r>
            <a:r>
              <a:rPr lang="nl-BE" sz="1700" b="0" strike="noStrike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demo_jobs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/vox_deconv_</a:t>
            </a:r>
            <a:r>
              <a:rPr lang="nl-BE" sz="1700" b="1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seed_FC_GC</a:t>
            </a:r>
            <a:r>
              <a:rPr lang="nl-BE" sz="1700" b="0" strike="noStrike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_smooth_job_results.txt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Ovaal 1"/>
          <p:cNvSpPr/>
          <p:nvPr/>
        </p:nvSpPr>
        <p:spPr>
          <a:xfrm>
            <a:off x="6019200" y="3789040"/>
            <a:ext cx="270000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2"/>
          <p:cNvSpPr/>
          <p:nvPr/>
        </p:nvSpPr>
        <p:spPr>
          <a:xfrm>
            <a:off x="457200" y="21456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Signal-wise: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400" b="0" strike="noStrike" spc="-1" dirty="0" smtClean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combROI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Corr_Pearson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400" b="0" strike="noStrike" spc="-1" dirty="0" smtClean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combROI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4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400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CombROI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_RAW_FILE_NAME_</a:t>
            </a:r>
            <a:r>
              <a:rPr lang="nl-BE" sz="2400" b="0" strike="noStrike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_job.mat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图片 8"/>
          <p:cNvPicPr/>
          <p:nvPr/>
        </p:nvPicPr>
        <p:blipFill>
          <a:blip r:embed="rId3"/>
          <a:stretch/>
        </p:blipFill>
        <p:spPr>
          <a:xfrm>
            <a:off x="6292080" y="3933056"/>
            <a:ext cx="2599560" cy="1613880"/>
          </a:xfrm>
          <a:prstGeom prst="rect">
            <a:avLst/>
          </a:prstGeom>
          <a:ln>
            <a:noFill/>
          </a:ln>
        </p:spPr>
      </p:pic>
      <p:pic>
        <p:nvPicPr>
          <p:cNvPr id="289" name="图片 9"/>
          <p:cNvPicPr/>
          <p:nvPr/>
        </p:nvPicPr>
        <p:blipFill>
          <a:blip r:embed="rId4"/>
          <a:stretch/>
        </p:blipFill>
        <p:spPr>
          <a:xfrm>
            <a:off x="251640" y="3933056"/>
            <a:ext cx="2885400" cy="1289880"/>
          </a:xfrm>
          <a:prstGeom prst="rect">
            <a:avLst/>
          </a:prstGeom>
          <a:ln>
            <a:noFill/>
          </a:ln>
        </p:spPr>
      </p:pic>
      <p:pic>
        <p:nvPicPr>
          <p:cNvPr id="290" name="图片 10"/>
          <p:cNvPicPr/>
          <p:nvPr/>
        </p:nvPicPr>
        <p:blipFill>
          <a:blip r:embed="rId5"/>
          <a:srcRect t="13925" b="63795"/>
          <a:stretch/>
        </p:blipFill>
        <p:spPr>
          <a:xfrm>
            <a:off x="107640" y="5341376"/>
            <a:ext cx="5780880" cy="1511280"/>
          </a:xfrm>
          <a:prstGeom prst="rect">
            <a:avLst/>
          </a:prstGeom>
          <a:ln>
            <a:noFill/>
          </a:ln>
        </p:spPr>
      </p:pic>
      <p:sp>
        <p:nvSpPr>
          <p:cNvPr id="291" name="CustomShape 5"/>
          <p:cNvSpPr/>
          <p:nvPr/>
        </p:nvSpPr>
        <p:spPr>
          <a:xfrm>
            <a:off x="6453456" y="6021288"/>
            <a:ext cx="2223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400" b="0" strike="noStrike" spc="-1" dirty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combROI </a:t>
            </a:r>
            <a:r>
              <a:rPr lang="nl-BE" sz="14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[</a:t>
            </a:r>
            <a:r>
              <a:rPr lang="nl-BE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dat1 dat2</a:t>
            </a:r>
            <a:r>
              <a:rPr lang="nl-BE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]</a:t>
            </a:r>
            <a:endParaRPr lang="nl-BE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2287800" y="4333736"/>
            <a:ext cx="287280" cy="324360"/>
          </a:xfrm>
          <a:prstGeom prst="roundRect">
            <a:avLst>
              <a:gd name="adj" fmla="val 0"/>
            </a:avLst>
          </a:prstGeom>
          <a:noFill/>
          <a:ln>
            <a:solidFill>
              <a:srgbClr val="FF33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2880000" y="1220400"/>
            <a:ext cx="5796456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 rsHRF/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 smtClean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5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 to ROI (FC + 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4"/>
          <p:cNvSpPr/>
          <p:nvPr/>
        </p:nvSpPr>
        <p:spPr>
          <a:xfrm>
            <a:off x="2880000" y="1461600"/>
            <a:ext cx="5796456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rsHRF/</a:t>
            </a:r>
            <a:r>
              <a:rPr lang="nl-BE" sz="1600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/sig_FC_GC_job2_results.txt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2"/>
          <p:cNvSpPr/>
          <p:nvPr/>
        </p:nvSpPr>
        <p:spPr>
          <a:xfrm>
            <a:off x="2988504" y="1926264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1;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7"/>
          <p:cNvSpPr/>
          <p:nvPr/>
        </p:nvSpPr>
        <p:spPr>
          <a:xfrm>
            <a:off x="7669096" y="5013176"/>
            <a:ext cx="287280" cy="324360"/>
          </a:xfrm>
          <a:prstGeom prst="roundRect">
            <a:avLst>
              <a:gd name="adj" fmla="val 0"/>
            </a:avLst>
          </a:prstGeom>
          <a:noFill/>
          <a:ln>
            <a:solidFill>
              <a:srgbClr val="FF33C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kstvak 1"/>
          <p:cNvSpPr txBox="1"/>
          <p:nvPr/>
        </p:nvSpPr>
        <p:spPr>
          <a:xfrm>
            <a:off x="7524328" y="5733256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 smtClean="0">
                <a:latin typeface="Calibri" panose="020F0502020204030204" pitchFamily="34" charset="0"/>
              </a:rPr>
              <a:t>264+7 = 271</a:t>
            </a:r>
            <a:endParaRPr lang="en-US" sz="1400" dirty="0">
              <a:latin typeface="Calibri" panose="020F0502020204030204" pitchFamily="34" charset="0"/>
            </a:endParaRPr>
          </a:p>
        </p:txBody>
      </p:sp>
      <p:cxnSp>
        <p:nvCxnSpPr>
          <p:cNvPr id="4" name="Rechte verbindingslijn met pijl 3"/>
          <p:cNvCxnSpPr>
            <a:stCxn id="20" idx="2"/>
          </p:cNvCxnSpPr>
          <p:nvPr/>
        </p:nvCxnSpPr>
        <p:spPr>
          <a:xfrm>
            <a:off x="7812736" y="5337536"/>
            <a:ext cx="0" cy="395720"/>
          </a:xfrm>
          <a:prstGeom prst="straightConnector1">
            <a:avLst/>
          </a:prstGeom>
          <a:ln>
            <a:solidFill>
              <a:srgbClr val="FF33CC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8"/>
          <p:cNvPicPr/>
          <p:nvPr/>
        </p:nvPicPr>
        <p:blipFill>
          <a:blip r:embed="rId3"/>
          <a:stretch/>
        </p:blipFill>
        <p:spPr>
          <a:xfrm>
            <a:off x="6444208" y="2631200"/>
            <a:ext cx="2556720" cy="343296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6444208" y="2631200"/>
            <a:ext cx="2687400" cy="16988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"/>
          <p:cNvSpPr/>
          <p:nvPr/>
        </p:nvSpPr>
        <p:spPr>
          <a:xfrm>
            <a:off x="6444208" y="4365680"/>
            <a:ext cx="2687400" cy="1943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457200" y="21456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Signal-wise:  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_Corr_Pearson.mat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M.Matrix_r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r value,  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                                     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M.Matrix_z: r to z (fisher z)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M.Matrix_pval: p-value (t-test)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dat1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_pwGC.mat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M.GC_matrix (GC value) 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                                                          </a:t>
            </a:r>
            <a:r>
              <a:rPr lang="en-US" sz="20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A(</a:t>
            </a:r>
            <a:r>
              <a:rPr lang="en-US" sz="2000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x,y</a:t>
            </a:r>
            <a:r>
              <a:rPr lang="en-US" sz="2000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= </a:t>
            </a:r>
            <a:r>
              <a:rPr lang="en-US" sz="2000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GC from x to y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143000" lvl="2" indent="-227880"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M.pval_Matrix: p-value (F-test)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M.GC_Matrix_N: GC value </a:t>
            </a:r>
            <a:r>
              <a:rPr lang="en-US" sz="2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          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transformed into  (approximately </a:t>
            </a:r>
            <a:r>
              <a:rPr lang="en-US" sz="2000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ormal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b="0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_Corr_Pearson.mat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Conn_RAW_FILE_NAME_</a:t>
            </a:r>
            <a:r>
              <a:rPr lang="en-US" sz="2000" b="0" strike="noStrike" spc="-1" dirty="0" smtClean="0">
                <a:uFill>
                  <a:solidFill>
                    <a:srgbClr val="FFFFFF"/>
                  </a:solidFill>
                </a:uFill>
                <a:latin typeface="Calibri"/>
              </a:rPr>
              <a:t>dat2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_pwGC.mat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2880000" y="12204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 rsHRF/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 smtClean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2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 to ROI (FC + 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4"/>
          <p:cNvSpPr/>
          <p:nvPr/>
        </p:nvSpPr>
        <p:spPr>
          <a:xfrm>
            <a:off x="2880000" y="14616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700" b="0" strike="noStrike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/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nl-BE" sz="1600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rsHRF/</a:t>
            </a:r>
            <a:r>
              <a:rPr lang="nl-BE" sz="1600" spc="-1" dirty="0" err="1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z="1600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/sig_FC_GC_job2_results2.txt</a:t>
            </a:r>
            <a:endParaRPr lang="nl-BE" sz="17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2988504" y="1926264"/>
            <a:ext cx="2879640" cy="6386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wgr_rsHRF_global_para.m 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para.combine_ROI</a:t>
            </a:r>
            <a:r>
              <a:rPr lang="en-US" b="0" strike="noStrike" spc="-1" dirty="0" smtClean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 smtClean="0">
                <a:solidFill>
                  <a:srgbClr val="FF33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= 0; </a:t>
            </a:r>
            <a:endParaRPr lang="en-US" b="0" strike="noStrike" spc="-1" dirty="0">
              <a:solidFill>
                <a:srgbClr val="FF33CC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2"/>
          <p:cNvSpPr/>
          <p:nvPr/>
        </p:nvSpPr>
        <p:spPr>
          <a:xfrm>
            <a:off x="457200" y="1602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BE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ROI-</a:t>
            </a:r>
            <a:r>
              <a:rPr lang="nl-BE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wise</a:t>
            </a:r>
            <a:r>
              <a:rPr lang="nl-BE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chemeClr val="tx1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Corr_Pearson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PCGC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Corr_Spearman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PCGC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_RAW_FILE_NAME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deconv</a:t>
            </a:r>
            <a:r>
              <a:rPr lang="nl-BE" sz="2000" b="0" strike="noStrike" spc="-1" dirty="0">
                <a:uFill>
                  <a:solidFill>
                    <a:srgbClr val="FFFFFF"/>
                  </a:solidFill>
                </a:uFill>
                <a:latin typeface="Calibri"/>
              </a:rPr>
              <a:t>_</a:t>
            </a:r>
            <a:r>
              <a:rPr lang="nl-BE" sz="2000" b="0" strike="noStrike" spc="-1" dirty="0">
                <a:solidFill>
                  <a:srgbClr val="66CC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pwGC</a:t>
            </a:r>
            <a:r>
              <a:rPr lang="nl-BE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.mat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nl-BE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图片 10"/>
          <p:cNvPicPr/>
          <p:nvPr/>
        </p:nvPicPr>
        <p:blipFill>
          <a:blip r:embed="rId3"/>
          <a:stretch/>
        </p:blipFill>
        <p:spPr>
          <a:xfrm>
            <a:off x="458280" y="4493160"/>
            <a:ext cx="2313720" cy="2066400"/>
          </a:xfrm>
          <a:prstGeom prst="rect">
            <a:avLst/>
          </a:prstGeom>
          <a:ln>
            <a:noFill/>
          </a:ln>
        </p:spPr>
      </p:pic>
      <p:pic>
        <p:nvPicPr>
          <p:cNvPr id="308" name="图片 11"/>
          <p:cNvPicPr/>
          <p:nvPr/>
        </p:nvPicPr>
        <p:blipFill>
          <a:blip r:embed="rId4"/>
          <a:stretch/>
        </p:blipFill>
        <p:spPr>
          <a:xfrm>
            <a:off x="3123720" y="4557600"/>
            <a:ext cx="2647080" cy="1923480"/>
          </a:xfrm>
          <a:prstGeom prst="rect">
            <a:avLst/>
          </a:prstGeom>
          <a:ln>
            <a:noFill/>
          </a:ln>
        </p:spPr>
      </p:pic>
      <p:pic>
        <p:nvPicPr>
          <p:cNvPr id="309" name="图片 13"/>
          <p:cNvPicPr/>
          <p:nvPr/>
        </p:nvPicPr>
        <p:blipFill>
          <a:blip r:embed="rId5"/>
          <a:stretch/>
        </p:blipFill>
        <p:spPr>
          <a:xfrm>
            <a:off x="5987880" y="4350240"/>
            <a:ext cx="2818800" cy="220896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2880000" y="12204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/rsHRF/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lang="nl-BE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ROI_deconv_FC_GC_job.mat</a:t>
            </a:r>
            <a:endParaRPr lang="nl-B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-21240" y="44624"/>
            <a:ext cx="6033240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nl-BE" sz="2750" b="1" spc="-1" dirty="0" smtClean="0">
                <a:latin typeface="Calibri"/>
              </a:rPr>
              <a:t>Connectivity analysis: </a:t>
            </a:r>
            <a:endParaRPr lang="en-US" sz="2750" b="1" spc="-1" dirty="0"/>
          </a:p>
        </p:txBody>
      </p:sp>
      <p:sp>
        <p:nvSpPr>
          <p:cNvPr id="11" name="CustomShape 6"/>
          <p:cNvSpPr/>
          <p:nvPr/>
        </p:nvSpPr>
        <p:spPr>
          <a:xfrm>
            <a:off x="360" y="274680"/>
            <a:ext cx="9143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 results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3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ROI to ROI (FC + EC)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7"/>
          <p:cNvSpPr/>
          <p:nvPr/>
        </p:nvSpPr>
        <p:spPr>
          <a:xfrm>
            <a:off x="0" y="50436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8"/>
          <p:cNvSpPr/>
          <p:nvPr/>
        </p:nvSpPr>
        <p:spPr>
          <a:xfrm>
            <a:off x="2880000" y="504360"/>
            <a:ext cx="6264000" cy="719640"/>
          </a:xfrm>
          <a:prstGeom prst="rect">
            <a:avLst/>
          </a:prstGeom>
          <a:solidFill>
            <a:srgbClr val="CCCCCC">
              <a:alpha val="25000"/>
            </a:srgbClr>
          </a:solidFill>
          <a:ln>
            <a:solidFill>
              <a:srgbClr val="DDDDD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4"/>
          <p:cNvSpPr/>
          <p:nvPr/>
        </p:nvSpPr>
        <p:spPr>
          <a:xfrm>
            <a:off x="2880000" y="1461600"/>
            <a:ext cx="5508424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/rsHRF/</a:t>
            </a:r>
            <a:r>
              <a:rPr lang="nl-BE" sz="1600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demo_jobs</a:t>
            </a:r>
            <a:r>
              <a:rPr lang="nl-BE" sz="1600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/ROI_deconv_FC_GC_job_results.txt</a:t>
            </a:r>
            <a:endParaRPr lang="nl-BE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457200" y="1456200"/>
            <a:ext cx="8542440" cy="448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Font typeface="+mj-lt"/>
              <a:buAutoNum type="arabicParenR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Download: </a:t>
            </a:r>
          </a:p>
          <a:p>
            <a:pPr marL="720">
              <a:buClr>
                <a:srgbClr val="000000"/>
              </a:buClr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lang="en-US" sz="1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</a:t>
            </a:r>
            <a:r>
              <a:rPr lang="en-US" sz="2750" u="sng" spc="-1" dirty="0" smtClean="0">
                <a:solidFill>
                  <a:srgbClr val="0070C0"/>
                </a:solidFill>
                <a:uFill>
                  <a:solidFill>
                    <a:srgbClr val="0070C0"/>
                  </a:solidFill>
                </a:uFill>
                <a:latin typeface="Calibri"/>
              </a:rPr>
              <a:t>https://github.com/compneuro-da/rsHRF</a:t>
            </a:r>
            <a:endParaRPr lang="en-US" sz="2750" b="0" u="sng" strike="noStrike" spc="-1" dirty="0" smtClean="0">
              <a:solidFill>
                <a:srgbClr val="0070C0"/>
              </a:solidFill>
              <a:uFill>
                <a:solidFill>
                  <a:srgbClr val="0070C0"/>
                </a:solidFill>
              </a:uFill>
              <a:latin typeface="Calibri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Font typeface="+mj-lt"/>
              <a:buAutoNum type="arabicParenR" startAt="2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Install:</a:t>
            </a:r>
          </a:p>
          <a:p>
            <a:pPr marL="685800" lvl="1" indent="-227880">
              <a:buClr>
                <a:srgbClr val="000000"/>
              </a:buClr>
              <a:buFont typeface="Arial"/>
              <a:buChar char="•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 code in Command Window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(within rsHRF folder)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&gt;&gt; rsHRF_install_SPM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--&gt; SPM should be installed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--&gt; Codes will be copied to ./</a:t>
            </a:r>
            <a:r>
              <a:rPr lang="en-US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SPM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/toolbox/rsHRF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08360" lvl="2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        </a:t>
            </a:r>
            <a:r>
              <a:rPr lang="en-US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spm('Dir')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buClr>
                <a:srgbClr val="000000"/>
              </a:buClr>
              <a:buFont typeface="Arial"/>
              <a:buChar char="•"/>
            </a:pPr>
            <a:r>
              <a:rPr lang="en-US" sz="2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add it into ./SPM/toolbox/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Line 3"/>
          <p:cNvSpPr/>
          <p:nvPr/>
        </p:nvSpPr>
        <p:spPr>
          <a:xfrm>
            <a:off x="6012160" y="4437112"/>
            <a:ext cx="3131840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0" y="50400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" name="Afbeelding 97"/>
          <p:cNvPicPr/>
          <p:nvPr/>
        </p:nvPicPr>
        <p:blipFill>
          <a:blip r:embed="rId2"/>
          <a:stretch/>
        </p:blipFill>
        <p:spPr>
          <a:xfrm>
            <a:off x="7740352" y="2924944"/>
            <a:ext cx="1370880" cy="89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368000" y="238680"/>
            <a:ext cx="76316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it into  ./SPM/toolbox/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Picture 2"/>
          <p:cNvPicPr/>
          <p:nvPr/>
        </p:nvPicPr>
        <p:blipFill>
          <a:blip r:embed="rId3"/>
          <a:srcRect t="1392"/>
          <a:stretch/>
        </p:blipFill>
        <p:spPr>
          <a:xfrm>
            <a:off x="1439640" y="1700640"/>
            <a:ext cx="3209040" cy="4282200"/>
          </a:xfrm>
          <a:prstGeom prst="rect">
            <a:avLst/>
          </a:prstGeom>
          <a:ln>
            <a:noFill/>
          </a:ln>
        </p:spPr>
      </p:pic>
      <p:pic>
        <p:nvPicPr>
          <p:cNvPr id="101" name="Picture 2"/>
          <p:cNvPicPr/>
          <p:nvPr/>
        </p:nvPicPr>
        <p:blipFill>
          <a:blip r:embed="rId4"/>
          <a:stretch/>
        </p:blipFill>
        <p:spPr>
          <a:xfrm>
            <a:off x="4978800" y="2709000"/>
            <a:ext cx="3475800" cy="293292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1551240" y="5007600"/>
            <a:ext cx="645120" cy="35928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03" name="CustomShape 3"/>
          <p:cNvSpPr/>
          <p:nvPr/>
        </p:nvSpPr>
        <p:spPr>
          <a:xfrm>
            <a:off x="7596360" y="2637000"/>
            <a:ext cx="645120" cy="359280"/>
          </a:xfrm>
          <a:prstGeom prst="roundRect">
            <a:avLst>
              <a:gd name="adj" fmla="val 16667"/>
            </a:avLst>
          </a:prstGeom>
          <a:noFill/>
          <a:ln w="117360">
            <a:solidFill>
              <a:srgbClr val="FF3333"/>
            </a:solidFill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04" name="Line 4"/>
          <p:cNvSpPr/>
          <p:nvPr/>
        </p:nvSpPr>
        <p:spPr>
          <a:xfrm>
            <a:off x="0" y="809820"/>
            <a:ext cx="1224000" cy="360"/>
          </a:xfrm>
          <a:prstGeom prst="line">
            <a:avLst/>
          </a:prstGeom>
          <a:ln>
            <a:solidFill>
              <a:srgbClr val="000000"/>
            </a:solidFill>
            <a:prstDash val="dash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5"/>
          <p:cNvSpPr/>
          <p:nvPr/>
        </p:nvSpPr>
        <p:spPr>
          <a:xfrm>
            <a:off x="4978800" y="1700640"/>
            <a:ext cx="125316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nl-BE" sz="36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rsHRF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56" y="3429000"/>
            <a:ext cx="2726668" cy="3054291"/>
          </a:xfrm>
          <a:prstGeom prst="rect">
            <a:avLst/>
          </a:prstGeom>
        </p:spPr>
      </p:pic>
      <p:sp>
        <p:nvSpPr>
          <p:cNvPr id="106" name="CustomShape 1"/>
          <p:cNvSpPr/>
          <p:nvPr/>
        </p:nvSpPr>
        <p:spPr>
          <a:xfrm>
            <a:off x="-21240" y="44624"/>
            <a:ext cx="2000952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SPM: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457200" y="1384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 Window: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&gt;&gt; spm fmri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toolbox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rsHRF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&gt;&gt; rsHRF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图片 3"/>
          <p:cNvPicPr/>
          <p:nvPr/>
        </p:nvPicPr>
        <p:blipFill>
          <a:blip r:embed="rId3"/>
          <a:stretch/>
        </p:blipFill>
        <p:spPr>
          <a:xfrm>
            <a:off x="4788000" y="1428120"/>
            <a:ext cx="3876840" cy="4465080"/>
          </a:xfrm>
          <a:prstGeom prst="rect">
            <a:avLst/>
          </a:prstGeom>
          <a:ln>
            <a:noFill/>
          </a:ln>
        </p:spPr>
      </p:pic>
      <p:pic>
        <p:nvPicPr>
          <p:cNvPr id="109" name="图片 4"/>
          <p:cNvPicPr/>
          <p:nvPr/>
        </p:nvPicPr>
        <p:blipFill>
          <a:blip r:embed="rId4"/>
          <a:srcRect t="87220"/>
          <a:stretch/>
        </p:blipFill>
        <p:spPr>
          <a:xfrm>
            <a:off x="5004000" y="5964840"/>
            <a:ext cx="1051560" cy="26280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 rot="10800000">
            <a:off x="3635894" y="5999580"/>
            <a:ext cx="1169919" cy="299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6600"/>
          </a:solidFill>
          <a:ln>
            <a:solidFill>
              <a:srgbClr val="FF66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Resting State HRF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0" y="50400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6"/>
          <p:cNvSpPr/>
          <p:nvPr/>
        </p:nvSpPr>
        <p:spPr>
          <a:xfrm>
            <a:off x="1260000" y="511200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1260000" y="6041610"/>
            <a:ext cx="215640" cy="21528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1260000" y="561600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6"/>
          <p:cNvSpPr/>
          <p:nvPr/>
        </p:nvSpPr>
        <p:spPr>
          <a:xfrm>
            <a:off x="2514780" y="515027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8"/>
          <p:cNvSpPr/>
          <p:nvPr/>
        </p:nvSpPr>
        <p:spPr>
          <a:xfrm>
            <a:off x="2514780" y="565427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8"/>
          <p:cNvSpPr/>
          <p:nvPr/>
        </p:nvSpPr>
        <p:spPr>
          <a:xfrm>
            <a:off x="2497764" y="6041610"/>
            <a:ext cx="215640" cy="21564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64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Voxels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032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7200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4"/>
          <p:cNvSpPr>
            <a:spLocks noChangeAspect="1"/>
          </p:cNvSpPr>
          <p:nvPr/>
        </p:nvSpPr>
        <p:spPr>
          <a:xfrm>
            <a:off x="460676" y="77382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4"/>
          <p:cNvSpPr>
            <a:spLocks noChangeAspect="1"/>
          </p:cNvSpPr>
          <p:nvPr/>
        </p:nvSpPr>
        <p:spPr>
          <a:xfrm>
            <a:off x="3612585" y="77328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>
            <a:spLocks noChangeAspect="1"/>
          </p:cNvSpPr>
          <p:nvPr/>
        </p:nvSpPr>
        <p:spPr>
          <a:xfrm>
            <a:off x="6793412" y="77436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4" y="1418959"/>
            <a:ext cx="2880138" cy="4701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248" y="1421418"/>
            <a:ext cx="2860555" cy="4669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90" y="1418959"/>
            <a:ext cx="2860555" cy="4669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64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vertices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032000" y="720000"/>
            <a:ext cx="157353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ROIs-surface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7200000" y="720000"/>
            <a:ext cx="1079640" cy="431640"/>
          </a:xfrm>
          <a:prstGeom prst="rect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Display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4"/>
          <p:cNvSpPr>
            <a:spLocks noChangeAspect="1"/>
          </p:cNvSpPr>
          <p:nvPr/>
        </p:nvSpPr>
        <p:spPr>
          <a:xfrm>
            <a:off x="460676" y="77382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4"/>
          <p:cNvSpPr>
            <a:spLocks noChangeAspect="1"/>
          </p:cNvSpPr>
          <p:nvPr/>
        </p:nvSpPr>
        <p:spPr>
          <a:xfrm>
            <a:off x="3612585" y="77328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4"/>
          <p:cNvSpPr>
            <a:spLocks noChangeAspect="1"/>
          </p:cNvSpPr>
          <p:nvPr/>
        </p:nvSpPr>
        <p:spPr>
          <a:xfrm>
            <a:off x="6793412" y="774360"/>
            <a:ext cx="324000" cy="324000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FF66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08" y="1427094"/>
            <a:ext cx="2948234" cy="4665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6" y="1414936"/>
            <a:ext cx="2948234" cy="46655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80" y="1427094"/>
            <a:ext cx="2957779" cy="46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84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28" y="1223640"/>
            <a:ext cx="3195955" cy="3579965"/>
          </a:xfrm>
          <a:prstGeom prst="rect">
            <a:avLst/>
          </a:prstGeom>
        </p:spPr>
      </p:pic>
      <p:sp>
        <p:nvSpPr>
          <p:cNvPr id="126" name="CustomShape 1"/>
          <p:cNvSpPr/>
          <p:nvPr/>
        </p:nvSpPr>
        <p:spPr>
          <a:xfrm>
            <a:off x="457200" y="1348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75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 Window: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&gt;&gt; rsHRF conn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5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r>
              <a:rPr lang="en-US" sz="2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&gt;&gt; rsHRF(‘conn’)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Start Connectivity Analysis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0" y="504000"/>
            <a:ext cx="9143640" cy="719640"/>
          </a:xfrm>
          <a:prstGeom prst="rect">
            <a:avLst/>
          </a:prstGeom>
          <a:solidFill>
            <a:srgbClr val="EEEEEE">
              <a:alpha val="50000"/>
            </a:srgbClr>
          </a:solidFill>
          <a:ln>
            <a:solidFill>
              <a:srgbClr val="EEEEE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5"/>
          <p:cNvSpPr/>
          <p:nvPr/>
        </p:nvSpPr>
        <p:spPr>
          <a:xfrm>
            <a:off x="5580112" y="3356992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5580112" y="4293096"/>
            <a:ext cx="215640" cy="21528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5580112" y="3829473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1"/>
          <p:cNvSpPr/>
          <p:nvPr/>
        </p:nvSpPr>
        <p:spPr>
          <a:xfrm>
            <a:off x="-21240" y="44624"/>
            <a:ext cx="2000952" cy="43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nl-BE" sz="27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From SPM: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/>
          <p:cNvSpPr/>
          <p:nvPr/>
        </p:nvSpPr>
        <p:spPr>
          <a:xfrm>
            <a:off x="7020272" y="3356992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7020272" y="3829473"/>
            <a:ext cx="215640" cy="21564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内容占位符 6"/>
          <p:cNvPicPr/>
          <p:nvPr/>
        </p:nvPicPr>
        <p:blipFill>
          <a:blip r:embed="rId2"/>
          <a:stretch/>
        </p:blipFill>
        <p:spPr>
          <a:xfrm>
            <a:off x="3096000" y="454408"/>
            <a:ext cx="3011760" cy="3541320"/>
          </a:xfrm>
          <a:prstGeom prst="rect">
            <a:avLst/>
          </a:prstGeom>
          <a:ln>
            <a:noFill/>
          </a:ln>
        </p:spPr>
      </p:pic>
      <p:pic>
        <p:nvPicPr>
          <p:cNvPr id="135" name="图片 7"/>
          <p:cNvPicPr/>
          <p:nvPr/>
        </p:nvPicPr>
        <p:blipFill>
          <a:blip r:embed="rId3"/>
          <a:stretch/>
        </p:blipFill>
        <p:spPr>
          <a:xfrm>
            <a:off x="6161760" y="449368"/>
            <a:ext cx="2981880" cy="3532680"/>
          </a:xfrm>
          <a:prstGeom prst="rect">
            <a:avLst/>
          </a:prstGeom>
          <a:ln>
            <a:noFill/>
          </a:ln>
        </p:spPr>
      </p:pic>
      <p:pic>
        <p:nvPicPr>
          <p:cNvPr id="136" name="图片 8"/>
          <p:cNvPicPr/>
          <p:nvPr/>
        </p:nvPicPr>
        <p:blipFill>
          <a:blip r:embed="rId4"/>
          <a:stretch/>
        </p:blipFill>
        <p:spPr>
          <a:xfrm>
            <a:off x="2520" y="455128"/>
            <a:ext cx="3052080" cy="3623400"/>
          </a:xfrm>
          <a:prstGeom prst="rect">
            <a:avLst/>
          </a:prstGeom>
          <a:ln>
            <a:noFill/>
          </a:ln>
        </p:spPr>
      </p:pic>
      <p:sp>
        <p:nvSpPr>
          <p:cNvPr id="11" name="CustomShape 1"/>
          <p:cNvSpPr/>
          <p:nvPr/>
        </p:nvSpPr>
        <p:spPr>
          <a:xfrm>
            <a:off x="864000" y="44624"/>
            <a:ext cx="1079640" cy="43164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Voxels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4032000" y="44624"/>
            <a:ext cx="1079640" cy="43164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7200000" y="44624"/>
            <a:ext cx="1079640" cy="43164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Signals</a:t>
            </a:r>
            <a:endParaRPr lang="nl-B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4"/>
          <p:cNvSpPr>
            <a:spLocks noChangeAspect="1"/>
          </p:cNvSpPr>
          <p:nvPr/>
        </p:nvSpPr>
        <p:spPr>
          <a:xfrm>
            <a:off x="460676" y="98444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4"/>
          <p:cNvSpPr>
            <a:spLocks noChangeAspect="1"/>
          </p:cNvSpPr>
          <p:nvPr/>
        </p:nvSpPr>
        <p:spPr>
          <a:xfrm>
            <a:off x="3612585" y="97904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4"/>
          <p:cNvSpPr>
            <a:spLocks noChangeAspect="1"/>
          </p:cNvSpPr>
          <p:nvPr/>
        </p:nvSpPr>
        <p:spPr>
          <a:xfrm>
            <a:off x="6793412" y="98984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68" y="3933056"/>
            <a:ext cx="2872856" cy="3658193"/>
          </a:xfrm>
          <a:prstGeom prst="rect">
            <a:avLst/>
          </a:prstGeom>
        </p:spPr>
      </p:pic>
      <p:sp>
        <p:nvSpPr>
          <p:cNvPr id="17" name="CustomShape 1"/>
          <p:cNvSpPr/>
          <p:nvPr/>
        </p:nvSpPr>
        <p:spPr>
          <a:xfrm>
            <a:off x="864000" y="3861048"/>
            <a:ext cx="1079640" cy="43164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lang="nl-BE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ertices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4"/>
          <p:cNvSpPr>
            <a:spLocks noChangeAspect="1"/>
          </p:cNvSpPr>
          <p:nvPr/>
        </p:nvSpPr>
        <p:spPr>
          <a:xfrm>
            <a:off x="460676" y="3914868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845" y="3933056"/>
            <a:ext cx="3138886" cy="3593893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4032000" y="3900552"/>
            <a:ext cx="1764136" cy="431640"/>
          </a:xfrm>
          <a:prstGeom prst="rect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ROIs-</a:t>
            </a:r>
            <a:r>
              <a:rPr lang="nl-BE" altLang="zh-C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Surface </a:t>
            </a:r>
            <a:endParaRPr lang="nl-B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CustomShape 4"/>
          <p:cNvSpPr>
            <a:spLocks noChangeAspect="1"/>
          </p:cNvSpPr>
          <p:nvPr/>
        </p:nvSpPr>
        <p:spPr>
          <a:xfrm>
            <a:off x="3628676" y="3954372"/>
            <a:ext cx="324000" cy="324000"/>
          </a:xfrm>
          <a:prstGeom prst="ellipse">
            <a:avLst/>
          </a:prstGeom>
          <a:solidFill>
            <a:srgbClr val="66CC00">
              <a:alpha val="50000"/>
            </a:srgbClr>
          </a:solidFill>
          <a:ln>
            <a:solidFill>
              <a:srgbClr val="66CC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nl-BE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nl-BE" sz="15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2571</TotalTime>
  <Words>1456</Words>
  <Application>Microsoft Macintosh PowerPoint</Application>
  <PresentationFormat>On-screen Show (4:3)</PresentationFormat>
  <Paragraphs>312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DejaVu Sans</vt:lpstr>
      <vt:lpstr>Symbol</vt:lpstr>
      <vt:lpstr>Times New Roman</vt:lpstr>
      <vt:lpstr>Wingdings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SWU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rsHRF toolbox</dc:title>
  <dc:creator>Guo-Rong WU</dc:creator>
  <cp:lastModifiedBy>Guo-Rong Wu</cp:lastModifiedBy>
  <cp:revision>142</cp:revision>
  <dcterms:created xsi:type="dcterms:W3CDTF">2018-07-20T14:29:07Z</dcterms:created>
  <dcterms:modified xsi:type="dcterms:W3CDTF">2019-11-15T06:43:53Z</dcterms:modified>
  <dc:language>nl-BE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SWU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7</vt:i4>
  </property>
  <property fmtid="{D5CDD505-2E9C-101B-9397-08002B2CF9AE}" pid="9" name="PresentationFormat">
    <vt:lpwstr>全屏显示(4:3)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28</vt:i4>
  </property>
</Properties>
</file>